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2"/>
  </p:notesMasterIdLst>
  <p:sldIdLst>
    <p:sldId id="289" r:id="rId5"/>
    <p:sldId id="300" r:id="rId6"/>
    <p:sldId id="281" r:id="rId7"/>
    <p:sldId id="376" r:id="rId8"/>
    <p:sldId id="377" r:id="rId9"/>
    <p:sldId id="284" r:id="rId10"/>
    <p:sldId id="365" r:id="rId11"/>
    <p:sldId id="286" r:id="rId12"/>
    <p:sldId id="292" r:id="rId13"/>
    <p:sldId id="293" r:id="rId14"/>
    <p:sldId id="257" r:id="rId15"/>
    <p:sldId id="258" r:id="rId16"/>
    <p:sldId id="259" r:id="rId17"/>
    <p:sldId id="261" r:id="rId18"/>
    <p:sldId id="298" r:id="rId19"/>
    <p:sldId id="294" r:id="rId20"/>
    <p:sldId id="381" r:id="rId21"/>
    <p:sldId id="382" r:id="rId22"/>
    <p:sldId id="311" r:id="rId23"/>
    <p:sldId id="312" r:id="rId24"/>
    <p:sldId id="313" r:id="rId25"/>
    <p:sldId id="299" r:id="rId26"/>
    <p:sldId id="314" r:id="rId27"/>
    <p:sldId id="318" r:id="rId28"/>
    <p:sldId id="302" r:id="rId29"/>
    <p:sldId id="274" r:id="rId30"/>
    <p:sldId id="326" r:id="rId31"/>
    <p:sldId id="372" r:id="rId32"/>
    <p:sldId id="358" r:id="rId33"/>
    <p:sldId id="356" r:id="rId34"/>
    <p:sldId id="375" r:id="rId35"/>
    <p:sldId id="368" r:id="rId36"/>
    <p:sldId id="351" r:id="rId37"/>
    <p:sldId id="378" r:id="rId38"/>
    <p:sldId id="379" r:id="rId39"/>
    <p:sldId id="380" r:id="rId40"/>
    <p:sldId id="359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6F06"/>
    <a:srgbClr val="FCF7EC"/>
    <a:srgbClr val="F8EED7"/>
    <a:srgbClr val="86C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66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ko-KR" altLang="en-US" sz="1600" b="0" dirty="0"/>
              <a:t>매출액 증가율</a:t>
            </a:r>
            <a:r>
              <a:rPr lang="en-US" altLang="ko-KR" sz="1600" b="0" dirty="0"/>
              <a:t>[%]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3.7562538130547163E-2"/>
          <c:y val="0.24795257404983131"/>
          <c:w val="0.92487492373890567"/>
          <c:h val="0.618113818023138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매출액 증감율[%]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19' 10월</c:v>
                </c:pt>
                <c:pt idx="1">
                  <c:v>19' 11월</c:v>
                </c:pt>
                <c:pt idx="2">
                  <c:v>19' 12월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0.25</c:v>
                </c:pt>
                <c:pt idx="1">
                  <c:v>0.19</c:v>
                </c:pt>
                <c:pt idx="2">
                  <c:v>0.09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CB-47C7-A5A0-8F8234BA2BC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203984256"/>
        <c:axId val="204392704"/>
      </c:barChart>
      <c:catAx>
        <c:axId val="203984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4392704"/>
        <c:crosses val="autoZero"/>
        <c:auto val="1"/>
        <c:lblAlgn val="ctr"/>
        <c:lblOffset val="100"/>
        <c:noMultiLvlLbl val="0"/>
      </c:catAx>
      <c:valAx>
        <c:axId val="20439270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203984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631469350108162E-2"/>
          <c:y val="0.21166380524513986"/>
          <c:w val="0.90830013873438908"/>
          <c:h val="0.5334705542835407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블로그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30대</c:v>
                </c:pt>
                <c:pt idx="1">
                  <c:v>40대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2"/>
                <c:pt idx="0">
                  <c:v>3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F7-471F-8360-CB07C5C75DE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유튜브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30대</c:v>
                </c:pt>
                <c:pt idx="1">
                  <c:v>40대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2"/>
                <c:pt idx="0">
                  <c:v>8</c:v>
                </c:pt>
                <c:pt idx="1">
                  <c:v>4.4000000000000004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2F7-471F-8360-CB07C5C75DE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30대</c:v>
                </c:pt>
                <c:pt idx="1">
                  <c:v>40대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2"/>
                <c:pt idx="0">
                  <c:v>4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2F7-471F-8360-CB07C5C75D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3150408"/>
        <c:axId val="723150800"/>
      </c:barChart>
      <c:catAx>
        <c:axId val="7231504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23150800"/>
        <c:crosses val="autoZero"/>
        <c:auto val="1"/>
        <c:lblAlgn val="ctr"/>
        <c:lblOffset val="100"/>
        <c:noMultiLvlLbl val="0"/>
      </c:catAx>
      <c:valAx>
        <c:axId val="72315080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723150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 w="19050">
      <a:solidFill>
        <a:schemeClr val="bg2">
          <a:lumMod val="90000"/>
        </a:schemeClr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878813976377951E-2"/>
          <c:y val="0.23291777989269799"/>
          <c:w val="0.95207037401574801"/>
          <c:h val="0.4760397951423935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배송준비기간 평균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CF-4A55-87F7-73D5E8C921C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택배사 체류기간 평균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1CF-4A55-87F7-73D5E8C921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38506256"/>
        <c:axId val="438507824"/>
      </c:barChart>
      <c:catAx>
        <c:axId val="4385062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38507824"/>
        <c:crosses val="autoZero"/>
        <c:auto val="1"/>
        <c:lblAlgn val="ctr"/>
        <c:lblOffset val="100"/>
        <c:noMultiLvlLbl val="0"/>
      </c:catAx>
      <c:valAx>
        <c:axId val="4385078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38506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5748488645473663E-2"/>
          <c:y val="0.15201244792887567"/>
          <c:w val="0.83668484215982364"/>
          <c:h val="0.75205707210610429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포장용기의 친환경 여부에 따른 판매량</c:v>
                </c:pt>
              </c:strCache>
            </c:strRef>
          </c:tx>
          <c:explosion val="2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9A5-4C80-887E-BB506E301D9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9A5-4C80-887E-BB506E301D91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9A5-4C80-887E-BB506E301D91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9A5-4C80-887E-BB506E301D91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9A5-4C80-887E-BB506E301D91}"/>
              </c:ext>
            </c:extLst>
          </c:dPt>
          <c:dLbls>
            <c:dLbl>
              <c:idx val="0"/>
              <c:layout>
                <c:manualLayout>
                  <c:x val="0.22026249920848467"/>
                  <c:y val="0.2861415806431310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3200" b="1" i="0" dirty="0">
                        <a:solidFill>
                          <a:srgbClr val="C00000"/>
                        </a:solidFill>
                      </a:rPr>
                      <a:t>0.04%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8008438462327879"/>
                      <c:h val="0.21667867647331046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1-F9A5-4C80-887E-BB506E301D91}"/>
                </c:ext>
              </c:extLst>
            </c:dLbl>
            <c:dLbl>
              <c:idx val="1"/>
              <c:layout>
                <c:manualLayout>
                  <c:x val="-0.11888897967094253"/>
                  <c:y val="-0.28926472511004647"/>
                </c:manualLayout>
              </c:layout>
              <c:tx>
                <c:rich>
                  <a:bodyPr/>
                  <a:lstStyle/>
                  <a:p>
                    <a:r>
                      <a:rPr lang="en-US" sz="1800" b="1" dirty="0"/>
                      <a:t>99.96%</a:t>
                    </a: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3194734471993629"/>
                      <c:h val="0.1575349584119779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3-F9A5-4C80-887E-BB506E301D9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친환경 제품</c:v>
                </c:pt>
                <c:pt idx="1">
                  <c:v>비친환경 제품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229</c:v>
                </c:pt>
                <c:pt idx="1">
                  <c:v>46521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F9A5-4C80-887E-BB506E301D91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</c:legendEntry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FE1EEB-9CE1-4C43-9581-D7654D3508E3}" type="doc">
      <dgm:prSet loTypeId="urn:microsoft.com/office/officeart/2005/8/layout/hChevron3" loCatId="process" qsTypeId="urn:microsoft.com/office/officeart/2005/8/quickstyle/simple2" qsCatId="simple" csTypeId="urn:microsoft.com/office/officeart/2005/8/colors/accent1_3" csCatId="accent1" phldr="1"/>
      <dgm:spPr/>
    </dgm:pt>
    <dgm:pt modelId="{C6038623-5CB8-47CD-A5CF-DF24E0390031}">
      <dgm:prSet phldrT="[텍스트]" custT="1"/>
      <dgm:spPr>
        <a:solidFill>
          <a:schemeClr val="accent2">
            <a:lumMod val="75000"/>
          </a:schemeClr>
        </a:solidFill>
      </dgm:spPr>
      <dgm:t>
        <a:bodyPr/>
        <a:lstStyle/>
        <a:p>
          <a:pPr latinLnBrk="1"/>
          <a:r>
            <a:rPr lang="ko-KR" altLang="en-US" sz="1400" b="0" dirty="0">
              <a:solidFill>
                <a:schemeClr val="tx1"/>
              </a:solidFill>
            </a:rPr>
            <a:t>아이디어 </a:t>
          </a:r>
          <a:r>
            <a:rPr lang="en-US" altLang="ko-KR" sz="1400" b="0" dirty="0">
              <a:solidFill>
                <a:schemeClr val="tx1"/>
              </a:solidFill>
            </a:rPr>
            <a:t>&amp;</a:t>
          </a:r>
        </a:p>
        <a:p>
          <a:pPr latinLnBrk="1"/>
          <a:r>
            <a:rPr lang="ko-KR" altLang="en-US" sz="1400" b="0" dirty="0">
              <a:solidFill>
                <a:schemeClr val="tx1"/>
              </a:solidFill>
            </a:rPr>
            <a:t>디자인</a:t>
          </a:r>
        </a:p>
      </dgm:t>
    </dgm:pt>
    <dgm:pt modelId="{4F11E946-A286-4AB2-9A98-7EC48DA4D223}" type="parTrans" cxnId="{B9E2A52B-E971-4EBD-81B6-EFC5C006CB19}">
      <dgm:prSet/>
      <dgm:spPr/>
      <dgm:t>
        <a:bodyPr/>
        <a:lstStyle/>
        <a:p>
          <a:pPr latinLnBrk="1"/>
          <a:endParaRPr lang="ko-KR" altLang="en-US" sz="1200" b="0">
            <a:solidFill>
              <a:schemeClr val="tx1"/>
            </a:solidFill>
          </a:endParaRPr>
        </a:p>
      </dgm:t>
    </dgm:pt>
    <dgm:pt modelId="{E9AF9CC9-D88A-4348-BD01-CF7EAD006FAF}" type="sibTrans" cxnId="{B9E2A52B-E971-4EBD-81B6-EFC5C006CB19}">
      <dgm:prSet/>
      <dgm:spPr/>
      <dgm:t>
        <a:bodyPr/>
        <a:lstStyle/>
        <a:p>
          <a:pPr latinLnBrk="1"/>
          <a:endParaRPr lang="ko-KR" altLang="en-US" sz="1200" b="0">
            <a:solidFill>
              <a:schemeClr val="tx1"/>
            </a:solidFill>
          </a:endParaRPr>
        </a:p>
      </dgm:t>
    </dgm:pt>
    <dgm:pt modelId="{C0778D66-8795-496E-BEB8-3E5D8907370B}">
      <dgm:prSet phldrT="[텍스트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ko-KR" altLang="en-US" sz="1400" b="0" dirty="0">
              <a:solidFill>
                <a:schemeClr val="tx1"/>
              </a:solidFill>
            </a:rPr>
            <a:t>범위 계획</a:t>
          </a:r>
        </a:p>
      </dgm:t>
    </dgm:pt>
    <dgm:pt modelId="{17938581-80E1-4224-BC59-6067CB74FB3B}" type="parTrans" cxnId="{5FECB30D-2C4C-4B6E-8FF7-E97F5FFB4682}">
      <dgm:prSet/>
      <dgm:spPr/>
      <dgm:t>
        <a:bodyPr/>
        <a:lstStyle/>
        <a:p>
          <a:pPr latinLnBrk="1"/>
          <a:endParaRPr lang="ko-KR" altLang="en-US" sz="1200" b="0">
            <a:solidFill>
              <a:schemeClr val="tx1"/>
            </a:solidFill>
          </a:endParaRPr>
        </a:p>
      </dgm:t>
    </dgm:pt>
    <dgm:pt modelId="{FAB4CEB7-6636-4F2F-AE83-972AC2C9ACB9}" type="sibTrans" cxnId="{5FECB30D-2C4C-4B6E-8FF7-E97F5FFB4682}">
      <dgm:prSet/>
      <dgm:spPr/>
      <dgm:t>
        <a:bodyPr/>
        <a:lstStyle/>
        <a:p>
          <a:pPr latinLnBrk="1"/>
          <a:endParaRPr lang="ko-KR" altLang="en-US" sz="1200" b="0">
            <a:solidFill>
              <a:schemeClr val="tx1"/>
            </a:solidFill>
          </a:endParaRPr>
        </a:p>
      </dgm:t>
    </dgm:pt>
    <dgm:pt modelId="{866CA514-D5CC-4535-9BB3-77D70ECF9CF5}">
      <dgm:prSet phldrT="[텍스트]" custT="1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pPr latinLnBrk="1"/>
          <a:r>
            <a:rPr lang="ko-KR" altLang="en-US" sz="1400" b="0" dirty="0">
              <a:solidFill>
                <a:schemeClr val="tx1"/>
              </a:solidFill>
            </a:rPr>
            <a:t>구매</a:t>
          </a:r>
          <a:r>
            <a:rPr lang="en-US" altLang="ko-KR" sz="1400" b="0" dirty="0">
              <a:solidFill>
                <a:schemeClr val="tx1"/>
              </a:solidFill>
            </a:rPr>
            <a:t>/</a:t>
          </a:r>
          <a:r>
            <a:rPr lang="ko-KR" altLang="en-US" sz="1400" b="0" dirty="0">
              <a:solidFill>
                <a:schemeClr val="tx1"/>
              </a:solidFill>
            </a:rPr>
            <a:t>생산</a:t>
          </a:r>
        </a:p>
      </dgm:t>
    </dgm:pt>
    <dgm:pt modelId="{96C267A9-742E-48A2-BCE5-9CEDD1E9F063}" type="parTrans" cxnId="{27B189F4-E1BC-4CA3-A9CF-42AB3CF8C39F}">
      <dgm:prSet/>
      <dgm:spPr/>
      <dgm:t>
        <a:bodyPr/>
        <a:lstStyle/>
        <a:p>
          <a:pPr latinLnBrk="1"/>
          <a:endParaRPr lang="ko-KR" altLang="en-US" sz="1200" b="0">
            <a:solidFill>
              <a:schemeClr val="tx1"/>
            </a:solidFill>
          </a:endParaRPr>
        </a:p>
      </dgm:t>
    </dgm:pt>
    <dgm:pt modelId="{F61102AF-C717-4DF5-9BE0-04FB35C41B70}" type="sibTrans" cxnId="{27B189F4-E1BC-4CA3-A9CF-42AB3CF8C39F}">
      <dgm:prSet/>
      <dgm:spPr/>
      <dgm:t>
        <a:bodyPr/>
        <a:lstStyle/>
        <a:p>
          <a:pPr latinLnBrk="1"/>
          <a:endParaRPr lang="ko-KR" altLang="en-US" sz="1200" b="0">
            <a:solidFill>
              <a:schemeClr val="tx1"/>
            </a:solidFill>
          </a:endParaRPr>
        </a:p>
      </dgm:t>
    </dgm:pt>
    <dgm:pt modelId="{D085B666-867D-430B-A24E-B25EB85AE338}">
      <dgm:prSet phldrT="[텍스트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pPr latinLnBrk="1"/>
          <a:r>
            <a:rPr lang="ko-KR" altLang="en-US" sz="1400" b="1" dirty="0">
              <a:solidFill>
                <a:schemeClr val="tx1"/>
              </a:solidFill>
            </a:rPr>
            <a:t>물류</a:t>
          </a:r>
          <a:r>
            <a:rPr lang="en-US" altLang="ko-KR" sz="1400" b="1" dirty="0">
              <a:solidFill>
                <a:schemeClr val="tx1"/>
              </a:solidFill>
            </a:rPr>
            <a:t>/</a:t>
          </a:r>
          <a:r>
            <a:rPr lang="ko-KR" altLang="en-US" sz="1400" b="1" dirty="0">
              <a:solidFill>
                <a:schemeClr val="tx1"/>
              </a:solidFill>
            </a:rPr>
            <a:t>유통</a:t>
          </a:r>
        </a:p>
      </dgm:t>
    </dgm:pt>
    <dgm:pt modelId="{2A6111EE-82AA-46B7-B242-EAFB44451032}" type="parTrans" cxnId="{6AB251F9-D0A9-44C6-A476-0AA6B03E3A41}">
      <dgm:prSet/>
      <dgm:spPr/>
      <dgm:t>
        <a:bodyPr/>
        <a:lstStyle/>
        <a:p>
          <a:pPr latinLnBrk="1"/>
          <a:endParaRPr lang="ko-KR" altLang="en-US" sz="1200" b="0">
            <a:solidFill>
              <a:schemeClr val="tx1"/>
            </a:solidFill>
          </a:endParaRPr>
        </a:p>
      </dgm:t>
    </dgm:pt>
    <dgm:pt modelId="{A9FCFF77-D94D-4226-877D-992A627CA4C9}" type="sibTrans" cxnId="{6AB251F9-D0A9-44C6-A476-0AA6B03E3A41}">
      <dgm:prSet/>
      <dgm:spPr/>
      <dgm:t>
        <a:bodyPr/>
        <a:lstStyle/>
        <a:p>
          <a:pPr latinLnBrk="1"/>
          <a:endParaRPr lang="ko-KR" altLang="en-US" sz="1200" b="0">
            <a:solidFill>
              <a:schemeClr val="tx1"/>
            </a:solidFill>
          </a:endParaRPr>
        </a:p>
      </dgm:t>
    </dgm:pt>
    <dgm:pt modelId="{70D17455-D19F-4C72-8570-63CC929ED76C}" type="pres">
      <dgm:prSet presAssocID="{70FE1EEB-9CE1-4C43-9581-D7654D3508E3}" presName="Name0" presStyleCnt="0">
        <dgm:presLayoutVars>
          <dgm:dir/>
          <dgm:resizeHandles val="exact"/>
        </dgm:presLayoutVars>
      </dgm:prSet>
      <dgm:spPr/>
    </dgm:pt>
    <dgm:pt modelId="{EA764C0F-7FC4-476B-B08A-FFB31EE97209}" type="pres">
      <dgm:prSet presAssocID="{C6038623-5CB8-47CD-A5CF-DF24E0390031}" presName="parTxOnly" presStyleLbl="node1" presStyleIdx="0" presStyleCnt="4">
        <dgm:presLayoutVars>
          <dgm:bulletEnabled val="1"/>
        </dgm:presLayoutVars>
      </dgm:prSet>
      <dgm:spPr/>
    </dgm:pt>
    <dgm:pt modelId="{75F0D6F5-E7C6-4B20-B01E-05FEC3D4AC0F}" type="pres">
      <dgm:prSet presAssocID="{E9AF9CC9-D88A-4348-BD01-CF7EAD006FAF}" presName="parSpace" presStyleCnt="0"/>
      <dgm:spPr/>
    </dgm:pt>
    <dgm:pt modelId="{0E2C844A-368F-4D27-B3A9-147C7CC09CAC}" type="pres">
      <dgm:prSet presAssocID="{C0778D66-8795-496E-BEB8-3E5D8907370B}" presName="parTxOnly" presStyleLbl="node1" presStyleIdx="1" presStyleCnt="4">
        <dgm:presLayoutVars>
          <dgm:bulletEnabled val="1"/>
        </dgm:presLayoutVars>
      </dgm:prSet>
      <dgm:spPr/>
    </dgm:pt>
    <dgm:pt modelId="{AE48C944-431E-43C1-8C8F-9C917535848F}" type="pres">
      <dgm:prSet presAssocID="{FAB4CEB7-6636-4F2F-AE83-972AC2C9ACB9}" presName="parSpace" presStyleCnt="0"/>
      <dgm:spPr/>
    </dgm:pt>
    <dgm:pt modelId="{36A12300-A878-4C2C-ABCA-EEC1AA8286DB}" type="pres">
      <dgm:prSet presAssocID="{866CA514-D5CC-4535-9BB3-77D70ECF9CF5}" presName="parTxOnly" presStyleLbl="node1" presStyleIdx="2" presStyleCnt="4">
        <dgm:presLayoutVars>
          <dgm:bulletEnabled val="1"/>
        </dgm:presLayoutVars>
      </dgm:prSet>
      <dgm:spPr/>
    </dgm:pt>
    <dgm:pt modelId="{FC18301D-A9D3-4AA7-BB67-3687C54EE556}" type="pres">
      <dgm:prSet presAssocID="{F61102AF-C717-4DF5-9BE0-04FB35C41B70}" presName="parSpace" presStyleCnt="0"/>
      <dgm:spPr/>
    </dgm:pt>
    <dgm:pt modelId="{A36041B4-0417-4EBE-9197-41DE52F37F20}" type="pres">
      <dgm:prSet presAssocID="{D085B666-867D-430B-A24E-B25EB85AE338}" presName="parTxOnly" presStyleLbl="node1" presStyleIdx="3" presStyleCnt="4" custLinFactNeighborX="498" custLinFactNeighborY="1123">
        <dgm:presLayoutVars>
          <dgm:bulletEnabled val="1"/>
        </dgm:presLayoutVars>
      </dgm:prSet>
      <dgm:spPr/>
    </dgm:pt>
  </dgm:ptLst>
  <dgm:cxnLst>
    <dgm:cxn modelId="{5FECB30D-2C4C-4B6E-8FF7-E97F5FFB4682}" srcId="{70FE1EEB-9CE1-4C43-9581-D7654D3508E3}" destId="{C0778D66-8795-496E-BEB8-3E5D8907370B}" srcOrd="1" destOrd="0" parTransId="{17938581-80E1-4224-BC59-6067CB74FB3B}" sibTransId="{FAB4CEB7-6636-4F2F-AE83-972AC2C9ACB9}"/>
    <dgm:cxn modelId="{B9E2A52B-E971-4EBD-81B6-EFC5C006CB19}" srcId="{70FE1EEB-9CE1-4C43-9581-D7654D3508E3}" destId="{C6038623-5CB8-47CD-A5CF-DF24E0390031}" srcOrd="0" destOrd="0" parTransId="{4F11E946-A286-4AB2-9A98-7EC48DA4D223}" sibTransId="{E9AF9CC9-D88A-4348-BD01-CF7EAD006FAF}"/>
    <dgm:cxn modelId="{F9FB493B-011C-4851-9D77-F9FF9AA621A4}" type="presOf" srcId="{70FE1EEB-9CE1-4C43-9581-D7654D3508E3}" destId="{70D17455-D19F-4C72-8570-63CC929ED76C}" srcOrd="0" destOrd="0" presId="urn:microsoft.com/office/officeart/2005/8/layout/hChevron3"/>
    <dgm:cxn modelId="{DDF0B579-454B-4CA2-9F14-856DFBE981DE}" type="presOf" srcId="{C0778D66-8795-496E-BEB8-3E5D8907370B}" destId="{0E2C844A-368F-4D27-B3A9-147C7CC09CAC}" srcOrd="0" destOrd="0" presId="urn:microsoft.com/office/officeart/2005/8/layout/hChevron3"/>
    <dgm:cxn modelId="{84433084-476D-448A-9F54-922C5E403567}" type="presOf" srcId="{866CA514-D5CC-4535-9BB3-77D70ECF9CF5}" destId="{36A12300-A878-4C2C-ABCA-EEC1AA8286DB}" srcOrd="0" destOrd="0" presId="urn:microsoft.com/office/officeart/2005/8/layout/hChevron3"/>
    <dgm:cxn modelId="{FA069388-6779-4F5C-BF5F-EA312FCD140A}" type="presOf" srcId="{D085B666-867D-430B-A24E-B25EB85AE338}" destId="{A36041B4-0417-4EBE-9197-41DE52F37F20}" srcOrd="0" destOrd="0" presId="urn:microsoft.com/office/officeart/2005/8/layout/hChevron3"/>
    <dgm:cxn modelId="{7EC031E7-28E3-4B4C-9EB5-A88CA2E5D3CA}" type="presOf" srcId="{C6038623-5CB8-47CD-A5CF-DF24E0390031}" destId="{EA764C0F-7FC4-476B-B08A-FFB31EE97209}" srcOrd="0" destOrd="0" presId="urn:microsoft.com/office/officeart/2005/8/layout/hChevron3"/>
    <dgm:cxn modelId="{27B189F4-E1BC-4CA3-A9CF-42AB3CF8C39F}" srcId="{70FE1EEB-9CE1-4C43-9581-D7654D3508E3}" destId="{866CA514-D5CC-4535-9BB3-77D70ECF9CF5}" srcOrd="2" destOrd="0" parTransId="{96C267A9-742E-48A2-BCE5-9CEDD1E9F063}" sibTransId="{F61102AF-C717-4DF5-9BE0-04FB35C41B70}"/>
    <dgm:cxn modelId="{6AB251F9-D0A9-44C6-A476-0AA6B03E3A41}" srcId="{70FE1EEB-9CE1-4C43-9581-D7654D3508E3}" destId="{D085B666-867D-430B-A24E-B25EB85AE338}" srcOrd="3" destOrd="0" parTransId="{2A6111EE-82AA-46B7-B242-EAFB44451032}" sibTransId="{A9FCFF77-D94D-4226-877D-992A627CA4C9}"/>
    <dgm:cxn modelId="{A6D0F321-4269-4E05-A4F7-B2E270249B63}" type="presParOf" srcId="{70D17455-D19F-4C72-8570-63CC929ED76C}" destId="{EA764C0F-7FC4-476B-B08A-FFB31EE97209}" srcOrd="0" destOrd="0" presId="urn:microsoft.com/office/officeart/2005/8/layout/hChevron3"/>
    <dgm:cxn modelId="{A0103F4E-F829-4E99-BE43-5763F9334DA5}" type="presParOf" srcId="{70D17455-D19F-4C72-8570-63CC929ED76C}" destId="{75F0D6F5-E7C6-4B20-B01E-05FEC3D4AC0F}" srcOrd="1" destOrd="0" presId="urn:microsoft.com/office/officeart/2005/8/layout/hChevron3"/>
    <dgm:cxn modelId="{76EEC8F4-1DF2-477D-90BF-C9DA820D285B}" type="presParOf" srcId="{70D17455-D19F-4C72-8570-63CC929ED76C}" destId="{0E2C844A-368F-4D27-B3A9-147C7CC09CAC}" srcOrd="2" destOrd="0" presId="urn:microsoft.com/office/officeart/2005/8/layout/hChevron3"/>
    <dgm:cxn modelId="{759948BB-A2F0-4A15-A421-A75053B8EE03}" type="presParOf" srcId="{70D17455-D19F-4C72-8570-63CC929ED76C}" destId="{AE48C944-431E-43C1-8C8F-9C917535848F}" srcOrd="3" destOrd="0" presId="urn:microsoft.com/office/officeart/2005/8/layout/hChevron3"/>
    <dgm:cxn modelId="{7C51A3E8-BF0E-42E6-9CA8-78391BCD570F}" type="presParOf" srcId="{70D17455-D19F-4C72-8570-63CC929ED76C}" destId="{36A12300-A878-4C2C-ABCA-EEC1AA8286DB}" srcOrd="4" destOrd="0" presId="urn:microsoft.com/office/officeart/2005/8/layout/hChevron3"/>
    <dgm:cxn modelId="{460B8989-0EAD-4E06-B72C-A10090588D8A}" type="presParOf" srcId="{70D17455-D19F-4C72-8570-63CC929ED76C}" destId="{FC18301D-A9D3-4AA7-BB67-3687C54EE556}" srcOrd="5" destOrd="0" presId="urn:microsoft.com/office/officeart/2005/8/layout/hChevron3"/>
    <dgm:cxn modelId="{8337E92F-33D2-4F58-B4E2-DC910D7C0733}" type="presParOf" srcId="{70D17455-D19F-4C72-8570-63CC929ED76C}" destId="{A36041B4-0417-4EBE-9197-41DE52F37F20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764C0F-7FC4-476B-B08A-FFB31EE97209}">
      <dsp:nvSpPr>
        <dsp:cNvPr id="0" name=""/>
        <dsp:cNvSpPr/>
      </dsp:nvSpPr>
      <dsp:spPr>
        <a:xfrm>
          <a:off x="1541" y="253593"/>
          <a:ext cx="1546704" cy="618681"/>
        </a:xfrm>
        <a:prstGeom prst="homePlate">
          <a:avLst/>
        </a:prstGeom>
        <a:solidFill>
          <a:schemeClr val="accent2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4676" tIns="37338" rIns="18669" bIns="37338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0" kern="1200" dirty="0">
              <a:solidFill>
                <a:schemeClr val="tx1"/>
              </a:solidFill>
            </a:rPr>
            <a:t>아이디어 </a:t>
          </a:r>
          <a:r>
            <a:rPr lang="en-US" altLang="ko-KR" sz="1400" b="0" kern="1200" dirty="0">
              <a:solidFill>
                <a:schemeClr val="tx1"/>
              </a:solidFill>
            </a:rPr>
            <a:t>&amp;</a:t>
          </a:r>
        </a:p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0" kern="1200" dirty="0">
              <a:solidFill>
                <a:schemeClr val="tx1"/>
              </a:solidFill>
            </a:rPr>
            <a:t>디자인</a:t>
          </a:r>
        </a:p>
      </dsp:txBody>
      <dsp:txXfrm>
        <a:off x="1541" y="253593"/>
        <a:ext cx="1392034" cy="618681"/>
      </dsp:txXfrm>
    </dsp:sp>
    <dsp:sp modelId="{0E2C844A-368F-4D27-B3A9-147C7CC09CAC}">
      <dsp:nvSpPr>
        <dsp:cNvPr id="0" name=""/>
        <dsp:cNvSpPr/>
      </dsp:nvSpPr>
      <dsp:spPr>
        <a:xfrm>
          <a:off x="1238904" y="253593"/>
          <a:ext cx="1546704" cy="618681"/>
        </a:xfrm>
        <a:prstGeom prst="chevron">
          <a:avLst/>
        </a:prstGeom>
        <a:solidFill>
          <a:schemeClr val="accent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0" kern="1200" dirty="0">
              <a:solidFill>
                <a:schemeClr val="tx1"/>
              </a:solidFill>
            </a:rPr>
            <a:t>범위 계획</a:t>
          </a:r>
        </a:p>
      </dsp:txBody>
      <dsp:txXfrm>
        <a:off x="1548245" y="253593"/>
        <a:ext cx="928023" cy="618681"/>
      </dsp:txXfrm>
    </dsp:sp>
    <dsp:sp modelId="{36A12300-A878-4C2C-ABCA-EEC1AA8286DB}">
      <dsp:nvSpPr>
        <dsp:cNvPr id="0" name=""/>
        <dsp:cNvSpPr/>
      </dsp:nvSpPr>
      <dsp:spPr>
        <a:xfrm>
          <a:off x="2476268" y="253593"/>
          <a:ext cx="1546704" cy="618681"/>
        </a:xfrm>
        <a:prstGeom prst="chevron">
          <a:avLst/>
        </a:prstGeom>
        <a:solidFill>
          <a:schemeClr val="accent2">
            <a:lumMod val="40000"/>
            <a:lumOff val="6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0" kern="1200" dirty="0">
              <a:solidFill>
                <a:schemeClr val="tx1"/>
              </a:solidFill>
            </a:rPr>
            <a:t>구매</a:t>
          </a:r>
          <a:r>
            <a:rPr lang="en-US" altLang="ko-KR" sz="1400" b="0" kern="1200" dirty="0">
              <a:solidFill>
                <a:schemeClr val="tx1"/>
              </a:solidFill>
            </a:rPr>
            <a:t>/</a:t>
          </a:r>
          <a:r>
            <a:rPr lang="ko-KR" altLang="en-US" sz="1400" b="0" kern="1200" dirty="0">
              <a:solidFill>
                <a:schemeClr val="tx1"/>
              </a:solidFill>
            </a:rPr>
            <a:t>생산</a:t>
          </a:r>
        </a:p>
      </dsp:txBody>
      <dsp:txXfrm>
        <a:off x="2785609" y="253593"/>
        <a:ext cx="928023" cy="618681"/>
      </dsp:txXfrm>
    </dsp:sp>
    <dsp:sp modelId="{A36041B4-0417-4EBE-9197-41DE52F37F20}">
      <dsp:nvSpPr>
        <dsp:cNvPr id="0" name=""/>
        <dsp:cNvSpPr/>
      </dsp:nvSpPr>
      <dsp:spPr>
        <a:xfrm>
          <a:off x="3715171" y="260541"/>
          <a:ext cx="1546704" cy="618681"/>
        </a:xfrm>
        <a:prstGeom prst="chevron">
          <a:avLst/>
        </a:prstGeom>
        <a:solidFill>
          <a:schemeClr val="accent2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dirty="0">
              <a:solidFill>
                <a:schemeClr val="tx1"/>
              </a:solidFill>
            </a:rPr>
            <a:t>물류</a:t>
          </a:r>
          <a:r>
            <a:rPr lang="en-US" altLang="ko-KR" sz="1400" b="1" kern="1200" dirty="0">
              <a:solidFill>
                <a:schemeClr val="tx1"/>
              </a:solidFill>
            </a:rPr>
            <a:t>/</a:t>
          </a:r>
          <a:r>
            <a:rPr lang="ko-KR" altLang="en-US" sz="1400" b="1" kern="1200" dirty="0">
              <a:solidFill>
                <a:schemeClr val="tx1"/>
              </a:solidFill>
            </a:rPr>
            <a:t>유통</a:t>
          </a:r>
        </a:p>
      </dsp:txBody>
      <dsp:txXfrm>
        <a:off x="4024512" y="260541"/>
        <a:ext cx="928023" cy="6186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9D2E88-5C63-48C6-A4C1-E14A77231FE6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10B76-5BDC-43A6-9EFD-816DB567FE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696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상기 말씀드린 내용들을 바탕으로 신규고객 유치</a:t>
            </a:r>
            <a:r>
              <a:rPr lang="en-US" altLang="ko-KR" dirty="0"/>
              <a:t>, </a:t>
            </a:r>
            <a:r>
              <a:rPr lang="ko-KR" altLang="en-US" dirty="0"/>
              <a:t>통합형 물류서비스 구축을 통해 영업 이익률 향상이라는 최종 목표를 설정하였습니다</a:t>
            </a:r>
            <a:r>
              <a:rPr lang="en-US" altLang="ko-KR" dirty="0"/>
              <a:t>. </a:t>
            </a:r>
            <a:r>
              <a:rPr lang="ko-KR" altLang="en-US" dirty="0"/>
              <a:t>각각의 측정지표와 도출 방법은 아래와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2911F9-8C03-4400-92B2-525436115E2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47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2911F9-8C03-4400-92B2-525436115E2D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964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2017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9827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4760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2564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070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1432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8669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2161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4" descr="03_혁신포스코1.0_속지.jpg">
            <a:extLst>
              <a:ext uri="{FF2B5EF4-FFF2-40B4-BE49-F238E27FC236}">
                <a16:creationId xmlns:a16="http://schemas.microsoft.com/office/drawing/2014/main" id="{E8202218-162B-410F-9243-47865E5DAF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snip1Rect">
            <a:avLst>
              <a:gd name="adj" fmla="val 32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BE92AE7-22BC-4768-88E7-793F117F78BD}"/>
              </a:ext>
            </a:extLst>
          </p:cNvPr>
          <p:cNvCxnSpPr/>
          <p:nvPr userDrawn="1"/>
        </p:nvCxnSpPr>
        <p:spPr>
          <a:xfrm>
            <a:off x="2" y="594233"/>
            <a:ext cx="6339255" cy="0"/>
          </a:xfrm>
          <a:prstGeom prst="line">
            <a:avLst/>
          </a:prstGeom>
          <a:ln w="57150">
            <a:gradFill flip="none" rotWithShape="1">
              <a:gsLst>
                <a:gs pos="100000">
                  <a:schemeClr val="bg1"/>
                </a:gs>
                <a:gs pos="71000">
                  <a:schemeClr val="accent1">
                    <a:lumMod val="40000"/>
                    <a:lumOff val="60000"/>
                  </a:schemeClr>
                </a:gs>
                <a:gs pos="40000">
                  <a:schemeClr val="accent1">
                    <a:lumMod val="95000"/>
                    <a:lumOff val="5000"/>
                  </a:schemeClr>
                </a:gs>
                <a:gs pos="3000">
                  <a:srgbClr val="A3686E"/>
                </a:gs>
              </a:gsLst>
              <a:lin ang="6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3D608E6-DF65-433A-B9C9-1F8113897EF8}"/>
              </a:ext>
            </a:extLst>
          </p:cNvPr>
          <p:cNvSpPr/>
          <p:nvPr userDrawn="1"/>
        </p:nvSpPr>
        <p:spPr>
          <a:xfrm>
            <a:off x="9499600" y="0"/>
            <a:ext cx="2692398" cy="20116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7006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6346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1794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90273-8ED2-449C-BB76-C66F1604C806}" type="datetimeFigureOut">
              <a:rPr lang="ko-KR" altLang="en-US" smtClean="0"/>
              <a:t>2020-07-28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EA4A4-29F3-4C9D-A5F6-D9C1BFF0198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110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54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jpe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11" Type="http://schemas.openxmlformats.org/officeDocument/2006/relationships/image" Target="../media/image60.png"/><Relationship Id="rId5" Type="http://schemas.openxmlformats.org/officeDocument/2006/relationships/image" Target="../media/image54.png"/><Relationship Id="rId10" Type="http://schemas.openxmlformats.org/officeDocument/2006/relationships/image" Target="../media/image59.png"/><Relationship Id="rId4" Type="http://schemas.openxmlformats.org/officeDocument/2006/relationships/image" Target="../media/image53.png"/><Relationship Id="rId9" Type="http://schemas.openxmlformats.org/officeDocument/2006/relationships/image" Target="../media/image5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image" Target="../media/image13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12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3854E04E-9746-468F-B239-C1ED7FCA9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35"/>
          <a:stretch/>
        </p:blipFill>
        <p:spPr>
          <a:xfrm>
            <a:off x="-1" y="0"/>
            <a:ext cx="7299551" cy="68580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D7D062-7601-4B14-BE8F-AF33B67DEFD9}"/>
              </a:ext>
            </a:extLst>
          </p:cNvPr>
          <p:cNvSpPr/>
          <p:nvPr/>
        </p:nvSpPr>
        <p:spPr>
          <a:xfrm>
            <a:off x="-1" y="2060297"/>
            <a:ext cx="7299551" cy="162045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" y="1620752"/>
            <a:ext cx="7299552" cy="1959337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chemeClr val="accent2">
                    <a:lumMod val="75000"/>
                  </a:schemeClr>
                </a:solidFill>
              </a:rPr>
              <a:t>고객특성</a:t>
            </a:r>
            <a:r>
              <a:rPr lang="ko-KR" altLang="en-US" sz="2800" b="1" dirty="0"/>
              <a:t>을 고려한 판매전략 수립 및</a:t>
            </a:r>
            <a:br>
              <a:rPr lang="en-US" altLang="ko-KR" sz="2800" b="1" dirty="0"/>
            </a:br>
            <a:r>
              <a:rPr lang="ko-KR" altLang="en-US" sz="2800" b="1" dirty="0">
                <a:solidFill>
                  <a:schemeClr val="accent2">
                    <a:lumMod val="75000"/>
                  </a:schemeClr>
                </a:solidFill>
              </a:rPr>
              <a:t>배송서비스 차별화</a:t>
            </a:r>
            <a:r>
              <a:rPr lang="ko-KR" altLang="en-US" sz="2800" b="1" dirty="0"/>
              <a:t>를 통한 영업이익 증대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511BD7-1F5F-4DBC-9DA5-E2569A108571}"/>
              </a:ext>
            </a:extLst>
          </p:cNvPr>
          <p:cNvSpPr/>
          <p:nvPr/>
        </p:nvSpPr>
        <p:spPr>
          <a:xfrm>
            <a:off x="2" y="3857302"/>
            <a:ext cx="7299548" cy="52860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0" y="3947887"/>
            <a:ext cx="7299550" cy="1043168"/>
          </a:xfrm>
        </p:spPr>
        <p:txBody>
          <a:bodyPr>
            <a:normAutofit/>
          </a:bodyPr>
          <a:lstStyle/>
          <a:p>
            <a:r>
              <a:rPr lang="en-US" altLang="ko-KR" sz="2000" b="1" dirty="0">
                <a:latin typeface="+mn-ea"/>
              </a:rPr>
              <a:t>JANG</a:t>
            </a:r>
            <a:r>
              <a:rPr lang="ko-KR" altLang="en-US" sz="2000" b="1" dirty="0">
                <a:latin typeface="+mn-ea"/>
              </a:rPr>
              <a:t>조   오세현 </a:t>
            </a:r>
            <a:r>
              <a:rPr lang="ko-KR" altLang="en-US" sz="2000" b="1" dirty="0" err="1">
                <a:latin typeface="+mn-ea"/>
              </a:rPr>
              <a:t>강연지</a:t>
            </a:r>
            <a:r>
              <a:rPr lang="ko-KR" altLang="en-US" sz="2000" b="1" dirty="0">
                <a:latin typeface="+mn-ea"/>
              </a:rPr>
              <a:t> 김은영 </a:t>
            </a:r>
            <a:r>
              <a:rPr lang="ko-KR" altLang="en-US" sz="2000" b="1" dirty="0" err="1">
                <a:latin typeface="+mn-ea"/>
              </a:rPr>
              <a:t>우영빈</a:t>
            </a:r>
            <a:r>
              <a:rPr lang="ko-KR" altLang="en-US" sz="2000" b="1" dirty="0">
                <a:latin typeface="+mn-ea"/>
              </a:rPr>
              <a:t> 이동현 </a:t>
            </a:r>
            <a:r>
              <a:rPr lang="ko-KR" altLang="en-US" sz="2000" b="1" dirty="0" err="1">
                <a:latin typeface="+mn-ea"/>
              </a:rPr>
              <a:t>이정하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F74E71-5861-436C-ABDF-618C7401E8EE}"/>
              </a:ext>
            </a:extLst>
          </p:cNvPr>
          <p:cNvSpPr txBox="1"/>
          <p:nvPr/>
        </p:nvSpPr>
        <p:spPr>
          <a:xfrm>
            <a:off x="7498080" y="1492673"/>
            <a:ext cx="4504529" cy="3873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AutoNum type="arabicPeriod"/>
            </a:pPr>
            <a:r>
              <a:rPr lang="ko-KR" altLang="en-US" sz="2300" dirty="0">
                <a:latin typeface="+mn-ea"/>
              </a:rPr>
              <a:t>추진배경</a:t>
            </a:r>
            <a:endParaRPr lang="en-US" altLang="ko-KR" sz="2300"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ko-KR" altLang="en-US" sz="2300">
                <a:latin typeface="+mn-ea"/>
              </a:rPr>
              <a:t>추진현황 </a:t>
            </a:r>
            <a:r>
              <a:rPr lang="ko-KR" altLang="en-US" sz="2300" dirty="0">
                <a:latin typeface="+mn-ea"/>
              </a:rPr>
              <a:t>및 개선기회</a:t>
            </a:r>
            <a:endParaRPr lang="en-US" altLang="ko-KR" sz="2300"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ko-KR" altLang="en-US" sz="2300">
                <a:latin typeface="+mn-ea"/>
              </a:rPr>
              <a:t>과제 </a:t>
            </a:r>
            <a:r>
              <a:rPr lang="ko-KR" altLang="en-US" sz="2300" dirty="0">
                <a:latin typeface="+mn-ea"/>
              </a:rPr>
              <a:t>수행 목표</a:t>
            </a:r>
            <a:endParaRPr lang="en-US" altLang="ko-KR" sz="2300"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ko-KR" altLang="en-US" sz="2300">
                <a:latin typeface="+mn-ea"/>
              </a:rPr>
              <a:t>잠재 </a:t>
            </a:r>
            <a:r>
              <a:rPr lang="ko-KR" altLang="en-US" sz="2300" dirty="0">
                <a:latin typeface="+mn-ea"/>
              </a:rPr>
              <a:t>원인 도출</a:t>
            </a:r>
            <a:endParaRPr lang="en-US" altLang="ko-KR" sz="2300"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ko-KR" altLang="en-US" sz="2300">
                <a:latin typeface="+mn-ea"/>
              </a:rPr>
              <a:t>데이터 </a:t>
            </a:r>
            <a:r>
              <a:rPr lang="ko-KR" altLang="en-US" sz="2300" dirty="0">
                <a:latin typeface="+mn-ea"/>
              </a:rPr>
              <a:t>수집 계획</a:t>
            </a:r>
            <a:endParaRPr lang="en-US" altLang="ko-KR" sz="2300"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ko-KR" altLang="en-US" sz="2300">
                <a:latin typeface="+mn-ea"/>
              </a:rPr>
              <a:t>데이터 </a:t>
            </a:r>
            <a:r>
              <a:rPr lang="ko-KR" altLang="en-US" sz="2300" dirty="0">
                <a:latin typeface="+mn-ea"/>
              </a:rPr>
              <a:t>품질특성 및 정제방안</a:t>
            </a:r>
            <a:endParaRPr lang="en-US" altLang="ko-KR" sz="2300"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ko-KR" altLang="en-US" sz="2300">
                <a:latin typeface="+mn-ea"/>
              </a:rPr>
              <a:t>데이터 </a:t>
            </a:r>
            <a:r>
              <a:rPr lang="ko-KR" altLang="en-US" sz="2300" dirty="0">
                <a:latin typeface="+mn-ea"/>
              </a:rPr>
              <a:t>분석 계획</a:t>
            </a:r>
            <a:endParaRPr lang="en-US" altLang="ko-KR" sz="2300"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ko-KR" altLang="en-US" sz="2300">
                <a:latin typeface="+mn-ea"/>
              </a:rPr>
              <a:t>분석결과</a:t>
            </a:r>
            <a:endParaRPr lang="en-US" altLang="ko-KR" sz="2300"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ko-KR" altLang="en-US" sz="2300">
                <a:latin typeface="+mn-ea"/>
              </a:rPr>
              <a:t>개선안</a:t>
            </a:r>
            <a:endParaRPr lang="ko-KR" altLang="en-US" sz="2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77591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143049"/>
              </p:ext>
            </p:extLst>
          </p:nvPr>
        </p:nvGraphicFramePr>
        <p:xfrm>
          <a:off x="966238" y="1658722"/>
          <a:ext cx="10232022" cy="385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6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18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5576">
                  <a:extLst>
                    <a:ext uri="{9D8B030D-6E8A-4147-A177-3AD203B41FA5}">
                      <a16:colId xmlns:a16="http://schemas.microsoft.com/office/drawing/2014/main" val="4126020990"/>
                    </a:ext>
                  </a:extLst>
                </a:gridCol>
                <a:gridCol w="562731">
                  <a:extLst>
                    <a:ext uri="{9D8B030D-6E8A-4147-A177-3AD203B41FA5}">
                      <a16:colId xmlns:a16="http://schemas.microsoft.com/office/drawing/2014/main" val="1297666975"/>
                    </a:ext>
                  </a:extLst>
                </a:gridCol>
                <a:gridCol w="1964924">
                  <a:extLst>
                    <a:ext uri="{9D8B030D-6E8A-4147-A177-3AD203B41FA5}">
                      <a16:colId xmlns:a16="http://schemas.microsoft.com/office/drawing/2014/main" val="3460291751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변수명 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타입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결측치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이상치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결제수단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 결제수단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무통장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카드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적립금 등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결제수단에 쿠폰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예치금 포함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공급원가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물품 공급 원가 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물품을 매입할 때 가격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유의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]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결측치에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 0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값도 있고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NaN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값도 있음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88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교환구분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5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판매품목의 교환여부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모든 항목이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교환 안함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=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전부 교환 없음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네이버 포인트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네이버 포인트 사용여부 및 사용 포인트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배송번호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배송송장번호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배송번호에 연도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월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일 정보 포함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배송비 정보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배송비 정보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무료배송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선불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착불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배송시작일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TimeStamp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배송 시작 시간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배송완료일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TimeStamp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배송 완료 시간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사용한 적립금액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회원이 소유한 적립금액 중 사용한 금액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특이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]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원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 2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원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, 5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원 존재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상품구매금액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회원의 상품 구매 금액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 할인금액 모두 포함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분포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: 0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원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(min)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~ 4963400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원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(max)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특이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] 10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원 존재</a:t>
                      </a:r>
                    </a:p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FC9210F6-E196-4116-8E29-932E8A5E26C1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en-US" altLang="ko-KR" sz="2000" b="1" dirty="0">
                <a:latin typeface="+mn-ea"/>
                <a:sym typeface="Wingdings" panose="05000000000000000000" pitchFamily="2" charset="2"/>
              </a:rPr>
              <a:t>Log Order Sheet - 1.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주문</a:t>
            </a:r>
            <a:r>
              <a:rPr lang="en-US" altLang="ko-KR" sz="2000" b="1" dirty="0">
                <a:latin typeface="+mn-ea"/>
                <a:sym typeface="Wingdings" panose="05000000000000000000" pitchFamily="2" charset="2"/>
              </a:rPr>
              <a:t>(1)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924315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003557"/>
              </p:ext>
            </p:extLst>
          </p:nvPr>
        </p:nvGraphicFramePr>
        <p:xfrm>
          <a:off x="993129" y="1129806"/>
          <a:ext cx="10232022" cy="4892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6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18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5576">
                  <a:extLst>
                    <a:ext uri="{9D8B030D-6E8A-4147-A177-3AD203B41FA5}">
                      <a16:colId xmlns:a16="http://schemas.microsoft.com/office/drawing/2014/main" val="4126020990"/>
                    </a:ext>
                  </a:extLst>
                </a:gridCol>
                <a:gridCol w="751304">
                  <a:extLst>
                    <a:ext uri="{9D8B030D-6E8A-4147-A177-3AD203B41FA5}">
                      <a16:colId xmlns:a16="http://schemas.microsoft.com/office/drawing/2014/main" val="1297666975"/>
                    </a:ext>
                  </a:extLst>
                </a:gridCol>
                <a:gridCol w="1776351">
                  <a:extLst>
                    <a:ext uri="{9D8B030D-6E8A-4147-A177-3AD203B41FA5}">
                      <a16:colId xmlns:a16="http://schemas.microsoft.com/office/drawing/2014/main" val="3460291751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변수명 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타입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결측치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이상치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구매한 상품 명 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유의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] ‘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친환경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단어 포함 시 주목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유의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] ‘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웰빙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단어와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친환경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구분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88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개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 고유 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88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 별 추가 할인 금액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 별 추가 할인금액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수량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구매 수량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값의 분포 의미없음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수령인 주소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수령인 주소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지번 주소와 도로명 주소 혼재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 시 회원등급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회원등급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사업자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개인 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전화주문 등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3105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주문경로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 주문 경로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(PC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쇼핑몰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네이퍼 페이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모바일 웹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네이버 페이 주문 상당히 적음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(2523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 번호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주문서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 고유 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ID)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주문일시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TimeStamp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고객 물품 주문 일시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주문자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주문자 고유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ID (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비어있는 값의 경우 비회원 주문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3105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카드사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결제에 사용된 카드사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현대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신한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삼성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등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카드사 결측치는 결측치가 아니다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쿠폰 할인금액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쿠폰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 사용 할인금액 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고객 쿠폰 활용률에 사용 가능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판매가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 개당 판매가 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특이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] 0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원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쿠폰</a:t>
                      </a:r>
                      <a:r>
                        <a:rPr lang="ko-KR" altLang="en-US" sz="1100" baseline="0" dirty="0">
                          <a:solidFill>
                            <a:schemeClr val="tx1"/>
                          </a:solidFill>
                        </a:rPr>
                        <a:t> 구입의 가능성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품목번호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품목 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 별로 책정된 상품 구분 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651A38DE-FD19-41E9-A55A-DA3492BD3D09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en-US" altLang="ko-KR" sz="2000" b="1" dirty="0">
                <a:latin typeface="+mn-ea"/>
                <a:sym typeface="Wingdings" panose="05000000000000000000" pitchFamily="2" charset="2"/>
              </a:rPr>
              <a:t>Log Order Sheet - 1.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주문</a:t>
            </a:r>
            <a:r>
              <a:rPr lang="en-US" altLang="ko-KR" sz="2000" b="1" dirty="0">
                <a:latin typeface="+mn-ea"/>
                <a:sym typeface="Wingdings" panose="05000000000000000000" pitchFamily="2" charset="2"/>
              </a:rPr>
              <a:t>(2)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680DF49-0268-40BB-9C79-01500CAA7C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741724"/>
              </p:ext>
            </p:extLst>
          </p:nvPr>
        </p:nvGraphicFramePr>
        <p:xfrm>
          <a:off x="984167" y="1300136"/>
          <a:ext cx="10232022" cy="44427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6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18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5576">
                  <a:extLst>
                    <a:ext uri="{9D8B030D-6E8A-4147-A177-3AD203B41FA5}">
                      <a16:colId xmlns:a16="http://schemas.microsoft.com/office/drawing/2014/main" val="4126020990"/>
                    </a:ext>
                  </a:extLst>
                </a:gridCol>
                <a:gridCol w="562731">
                  <a:extLst>
                    <a:ext uri="{9D8B030D-6E8A-4147-A177-3AD203B41FA5}">
                      <a16:colId xmlns:a16="http://schemas.microsoft.com/office/drawing/2014/main" val="1297666975"/>
                    </a:ext>
                  </a:extLst>
                </a:gridCol>
                <a:gridCol w="1964924">
                  <a:extLst>
                    <a:ext uri="{9D8B030D-6E8A-4147-A177-3AD203B41FA5}">
                      <a16:colId xmlns:a16="http://schemas.microsoft.com/office/drawing/2014/main" val="3460291751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변수명 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타입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설명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비고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결측치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이상치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981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공급사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공급사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유통 하청 업체명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과세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면세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과세 대상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일정기간 얻은 소득이 있는 개인과 법인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면세 대상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기초생활필수품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국민후생용역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문화 관련 재화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용역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1" hangingPunct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특이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면세품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32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건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 algn="ctr" defTabSz="914400" rtl="0" eaLnBrk="1" latinLnBrk="1" hangingPunct="1">
                        <a:buFont typeface="Wingdings" panose="05000000000000000000" pitchFamily="2" charset="2"/>
                        <a:buNone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모두 전부 식품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공급사는 해커스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담기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인터넷 게시 상품 고객 담기 수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고객 선호도 경향 파악 가능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매입가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매입시 가격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상품명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기본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상품 명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상품코드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상품 고유 코드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재입고 알림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재입고시 고객에게 알람 제공 여부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제조사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제조사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패커스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자체 제조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타사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판매 대행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486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카테고리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품목 카테고리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판매가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개별 품목 판매가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특이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 0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원 존재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샘플의 가능성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품절여부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판매 품목 품절여부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현재 일 기준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정상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품절로 구분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후기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인터넷 게시 상품 페이지 후기 개수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3C81221D-6C51-450C-9E73-A1EA91592D79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en-US" altLang="ko-KR" sz="2000" b="1" dirty="0">
                <a:latin typeface="+mn-ea"/>
                <a:sym typeface="Wingdings" panose="05000000000000000000" pitchFamily="2" charset="2"/>
              </a:rPr>
              <a:t>Master product 2.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제품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8F62335-E3C5-4E6C-8E50-FCF2AB4315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31058"/>
              </p:ext>
            </p:extLst>
          </p:nvPr>
        </p:nvGraphicFramePr>
        <p:xfrm>
          <a:off x="1037954" y="1291171"/>
          <a:ext cx="10232022" cy="46104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6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18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5576">
                  <a:extLst>
                    <a:ext uri="{9D8B030D-6E8A-4147-A177-3AD203B41FA5}">
                      <a16:colId xmlns:a16="http://schemas.microsoft.com/office/drawing/2014/main" val="4126020990"/>
                    </a:ext>
                  </a:extLst>
                </a:gridCol>
                <a:gridCol w="562731">
                  <a:extLst>
                    <a:ext uri="{9D8B030D-6E8A-4147-A177-3AD203B41FA5}">
                      <a16:colId xmlns:a16="http://schemas.microsoft.com/office/drawing/2014/main" val="1297666975"/>
                    </a:ext>
                  </a:extLst>
                </a:gridCol>
                <a:gridCol w="1964924">
                  <a:extLst>
                    <a:ext uri="{9D8B030D-6E8A-4147-A177-3AD203B41FA5}">
                      <a16:colId xmlns:a16="http://schemas.microsoft.com/office/drawing/2014/main" val="3460291751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변수명 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타입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결측치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이상치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981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회원 고유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ID 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나이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가입 회원 나이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가입당시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사용가능 적립금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사용가능 적립금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이상치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결측치에 마이너스 값 존재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(1465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번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성별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회원 성별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주소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동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읍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면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회원 주소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지번주소와 도로명 주소 혼재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634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최종접속일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Datetime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 접속일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연도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월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일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오전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오후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시간 형식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52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최종주문일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Datetime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 주문일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연도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월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일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오전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오후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시간 형식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1422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유입경로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유입 채널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블로그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 SNS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등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유입기기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유입 기기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(PC /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모바일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회원가입일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Datetime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회원 가입일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연도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월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일 형식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사업자구분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사업자 구분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개인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사업자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특이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사업자 구분에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외국인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‘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포함 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해외수출의 가능성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회원구분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회사 내 자체 회원 구분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유의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관리자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딜러 유치 회원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딜러에 대한 정의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/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*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딜러 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= 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유통단계에서 상품의 매입과 재판매를 전문으로 하는 사람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BB50ED04-C29A-4234-88DE-A2D7B3F69F36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en-US" altLang="ko-KR" sz="2000" b="1" dirty="0">
                <a:latin typeface="+mn-ea"/>
                <a:sym typeface="Wingdings" panose="05000000000000000000" pitchFamily="2" charset="2"/>
              </a:rPr>
              <a:t>Master product 3.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소비자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DBF99BC-88BD-4C5D-A548-44ACC44C85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781832"/>
              </p:ext>
            </p:extLst>
          </p:nvPr>
        </p:nvGraphicFramePr>
        <p:xfrm>
          <a:off x="697293" y="848356"/>
          <a:ext cx="10797414" cy="583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3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66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10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4126020990"/>
                    </a:ext>
                  </a:extLst>
                </a:gridCol>
                <a:gridCol w="646861">
                  <a:extLst>
                    <a:ext uri="{9D8B030D-6E8A-4147-A177-3AD203B41FA5}">
                      <a16:colId xmlns:a16="http://schemas.microsoft.com/office/drawing/2014/main" val="1297666975"/>
                    </a:ext>
                  </a:extLst>
                </a:gridCol>
                <a:gridCol w="2116659">
                  <a:extLst>
                    <a:ext uri="{9D8B030D-6E8A-4147-A177-3AD203B41FA5}">
                      <a16:colId xmlns:a16="http://schemas.microsoft.com/office/drawing/2014/main" val="3460291751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변수명 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타입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결측치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이상치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주문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교환구분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5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범주형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판매품목의 교환여부</a:t>
                      </a:r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모든 항목이 </a:t>
                      </a:r>
                      <a:r>
                        <a:rPr lang="en-US" altLang="ko-KR" sz="1100" dirty="0"/>
                        <a:t>‘</a:t>
                      </a:r>
                      <a:r>
                        <a:rPr lang="ko-KR" altLang="en-US" sz="1100" dirty="0"/>
                        <a:t>교환 안함</a:t>
                      </a:r>
                      <a:r>
                        <a:rPr lang="en-US" altLang="ko-KR" sz="1100" dirty="0"/>
                        <a:t>’</a:t>
                      </a:r>
                      <a:r>
                        <a:rPr lang="en-US" altLang="ko-KR" sz="1100" baseline="0" dirty="0"/>
                        <a:t> </a:t>
                      </a:r>
                    </a:p>
                    <a:p>
                      <a:pPr algn="ctr" latinLnBrk="1"/>
                      <a:r>
                        <a:rPr lang="en-US" altLang="ko-KR" sz="1100" baseline="0" dirty="0"/>
                        <a:t>= </a:t>
                      </a:r>
                      <a:r>
                        <a:rPr lang="ko-KR" altLang="en-US" sz="1100" baseline="0" dirty="0"/>
                        <a:t>전부 교환 없음</a:t>
                      </a:r>
                      <a:endParaRPr lang="ko-KR" altLang="en-US" sz="1100" dirty="0"/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주문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상품명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구매한 상품 명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유의</a:t>
                      </a:r>
                      <a:r>
                        <a:rPr lang="en-US" altLang="ko-KR" sz="1100" dirty="0"/>
                        <a:t>] ‘</a:t>
                      </a:r>
                      <a:r>
                        <a:rPr lang="ko-KR" altLang="en-US" sz="1100" dirty="0"/>
                        <a:t>친환경</a:t>
                      </a:r>
                      <a:r>
                        <a:rPr lang="en-US" altLang="ko-KR" sz="1100" dirty="0"/>
                        <a:t>’ </a:t>
                      </a:r>
                      <a:r>
                        <a:rPr lang="ko-KR" altLang="en-US" sz="1100" dirty="0"/>
                        <a:t>단어 포함 시 주목</a:t>
                      </a:r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유의</a:t>
                      </a:r>
                      <a:r>
                        <a:rPr lang="en-US" altLang="ko-KR" sz="1100" dirty="0"/>
                        <a:t>] ‘</a:t>
                      </a:r>
                      <a:r>
                        <a:rPr lang="ko-KR" altLang="en-US" sz="1100" dirty="0"/>
                        <a:t>웰빙</a:t>
                      </a:r>
                      <a:r>
                        <a:rPr lang="en-US" altLang="ko-KR" sz="1100" dirty="0"/>
                        <a:t>‘ </a:t>
                      </a:r>
                      <a:r>
                        <a:rPr lang="ko-KR" altLang="en-US" sz="1100" dirty="0"/>
                        <a:t>단어와 </a:t>
                      </a:r>
                      <a:r>
                        <a:rPr lang="en-US" altLang="ko-KR" sz="1100" dirty="0"/>
                        <a:t>‘</a:t>
                      </a:r>
                      <a:r>
                        <a:rPr lang="ko-KR" altLang="en-US" sz="1100" dirty="0"/>
                        <a:t>친환경</a:t>
                      </a:r>
                      <a:r>
                        <a:rPr lang="en-US" altLang="ko-KR" sz="1100" dirty="0"/>
                        <a:t>‘ </a:t>
                      </a:r>
                      <a:r>
                        <a:rPr lang="ko-KR" altLang="en-US" sz="1100" dirty="0"/>
                        <a:t>구분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88</a:t>
                      </a:r>
                      <a:r>
                        <a:rPr lang="ko-KR" altLang="en-US" sz="1100" dirty="0"/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주문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상품번호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상품 고유 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88</a:t>
                      </a:r>
                      <a:r>
                        <a:rPr lang="ko-KR" altLang="en-US" sz="1100" dirty="0"/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주문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수량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구매 수량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값의 분포 의미없음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주문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주문경로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상품 주문 경로</a:t>
                      </a:r>
                      <a:r>
                        <a:rPr lang="en-US" altLang="ko-KR" sz="1100" dirty="0"/>
                        <a:t>(PC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쇼핑몰</a:t>
                      </a:r>
                      <a:r>
                        <a:rPr lang="en-US" altLang="ko-KR" sz="1100" baseline="0" dirty="0"/>
                        <a:t>, </a:t>
                      </a:r>
                      <a:r>
                        <a:rPr lang="ko-KR" altLang="en-US" sz="1100" baseline="0" dirty="0"/>
                        <a:t>네이퍼 페이</a:t>
                      </a:r>
                      <a:r>
                        <a:rPr lang="en-US" altLang="ko-KR" sz="1100" baseline="0" dirty="0"/>
                        <a:t>, </a:t>
                      </a:r>
                      <a:r>
                        <a:rPr lang="ko-KR" altLang="en-US" sz="1100" baseline="0" dirty="0"/>
                        <a:t>모바일 웹</a:t>
                      </a:r>
                      <a:r>
                        <a:rPr lang="en-US" altLang="ko-KR" sz="1100" baseline="0" dirty="0"/>
                        <a:t>)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네이버 페이 주문 상당히 적음</a:t>
                      </a:r>
                      <a:r>
                        <a:rPr lang="en-US" altLang="ko-KR" sz="1100" dirty="0"/>
                        <a:t>(2523</a:t>
                      </a:r>
                      <a:r>
                        <a:rPr lang="ko-KR" altLang="en-US" sz="1100" dirty="0"/>
                        <a:t>개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주문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주문번호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ID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주문 번호 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주문서</a:t>
                      </a:r>
                      <a:r>
                        <a:rPr lang="ko-KR" altLang="en-US" sz="1100" baseline="0" dirty="0"/>
                        <a:t> 고유 </a:t>
                      </a:r>
                      <a:r>
                        <a:rPr lang="en-US" altLang="ko-KR" sz="1100" baseline="0" dirty="0"/>
                        <a:t>ID)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주문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주문일시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TimeStamp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고객 물품 주문 일시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주문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판매가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상품</a:t>
                      </a:r>
                      <a:r>
                        <a:rPr lang="ko-KR" altLang="en-US" sz="1100" baseline="0" dirty="0"/>
                        <a:t> 개당 판매가 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특이</a:t>
                      </a:r>
                      <a:r>
                        <a:rPr lang="en-US" altLang="ko-KR" sz="1100" dirty="0"/>
                        <a:t>] 0</a:t>
                      </a:r>
                      <a:r>
                        <a:rPr lang="ko-KR" altLang="en-US" sz="1100" dirty="0"/>
                        <a:t>원 존재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쿠폰</a:t>
                      </a:r>
                      <a:r>
                        <a:rPr lang="ko-KR" altLang="en-US" sz="1100" baseline="0" dirty="0"/>
                        <a:t> 구입의 가능성</a:t>
                      </a:r>
                      <a:r>
                        <a:rPr lang="en-US" altLang="ko-KR" sz="1100" baseline="0" dirty="0"/>
                        <a:t>)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제품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제조사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제조사 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패커스 </a:t>
                      </a:r>
                      <a:r>
                        <a:rPr lang="en-US" altLang="ko-KR" sz="1100" dirty="0"/>
                        <a:t>: </a:t>
                      </a:r>
                      <a:r>
                        <a:rPr lang="ko-KR" altLang="en-US" sz="1100" dirty="0"/>
                        <a:t>자체 제조 </a:t>
                      </a:r>
                      <a:r>
                        <a:rPr lang="en-US" altLang="ko-KR" sz="1100" dirty="0"/>
                        <a:t>/ </a:t>
                      </a:r>
                      <a:r>
                        <a:rPr lang="ko-KR" altLang="en-US" sz="1100" dirty="0"/>
                        <a:t>타사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baseline="0" dirty="0"/>
                        <a:t> 판매 대행</a:t>
                      </a:r>
                      <a:r>
                        <a:rPr lang="en-US" altLang="ko-KR" sz="1100" baseline="0" dirty="0"/>
                        <a:t>)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486</a:t>
                      </a:r>
                      <a:r>
                        <a:rPr lang="ko-KR" altLang="en-US" sz="1100" dirty="0"/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제품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판매가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개별 품목 판매가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특이</a:t>
                      </a:r>
                      <a:r>
                        <a:rPr lang="en-US" altLang="ko-KR" sz="1100" dirty="0"/>
                        <a:t>] 0</a:t>
                      </a:r>
                      <a:r>
                        <a:rPr lang="ko-KR" altLang="en-US" sz="1100" dirty="0"/>
                        <a:t>원 존재 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샘플의 가능성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제품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후기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인터넷 게시 상품 페이지 후기 개수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소비자</a:t>
                      </a:r>
                      <a:r>
                        <a:rPr lang="en-US" altLang="ko-KR" sz="1100" dirty="0"/>
                        <a:t>]</a:t>
                      </a:r>
                      <a:r>
                        <a:rPr lang="ko-KR" altLang="en-US" sz="1100" dirty="0"/>
                        <a:t>나이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가입 회원 나이 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가입당시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소비자</a:t>
                      </a:r>
                      <a:r>
                        <a:rPr lang="en-US" altLang="ko-KR" sz="1100" dirty="0"/>
                        <a:t>]  </a:t>
                      </a:r>
                      <a:r>
                        <a:rPr lang="ko-KR" altLang="en-US" sz="1100" dirty="0"/>
                        <a:t>사용가능 적립금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5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연속형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사용가능 적립금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이상치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결측치에 마이너스 값 존재</a:t>
                      </a:r>
                      <a:r>
                        <a:rPr lang="en-US" altLang="ko-KR" sz="1100" baseline="0" dirty="0"/>
                        <a:t> </a:t>
                      </a:r>
                    </a:p>
                    <a:p>
                      <a:pPr algn="ctr" latinLnBrk="1"/>
                      <a:r>
                        <a:rPr lang="en-US" altLang="ko-KR" sz="1100" dirty="0"/>
                        <a:t>(1465</a:t>
                      </a:r>
                      <a:r>
                        <a:rPr lang="ko-KR" altLang="en-US" sz="1100" dirty="0"/>
                        <a:t>번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소비자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최종접속일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Datetime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최종 접속일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연도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월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일</a:t>
                      </a:r>
                      <a:r>
                        <a:rPr lang="en-US" altLang="ko-KR" sz="1100" dirty="0"/>
                        <a:t>,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오전</a:t>
                      </a:r>
                      <a:r>
                        <a:rPr lang="en-US" altLang="ko-KR" sz="1100" baseline="0" dirty="0"/>
                        <a:t>/</a:t>
                      </a:r>
                      <a:r>
                        <a:rPr lang="ko-KR" altLang="en-US" sz="1100" baseline="0" dirty="0"/>
                        <a:t>오후</a:t>
                      </a:r>
                      <a:r>
                        <a:rPr lang="en-US" altLang="ko-KR" sz="1100" baseline="0" dirty="0"/>
                        <a:t>, </a:t>
                      </a:r>
                      <a:r>
                        <a:rPr lang="ko-KR" altLang="en-US" sz="1100" baseline="0" dirty="0"/>
                        <a:t>시간 형식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52</a:t>
                      </a:r>
                      <a:r>
                        <a:rPr lang="ko-KR" altLang="en-US" sz="1100" dirty="0"/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346608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소비자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최종주문일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Datetime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최종 주문일 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연도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월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일</a:t>
                      </a:r>
                      <a:r>
                        <a:rPr lang="en-US" altLang="ko-KR" sz="1100" dirty="0"/>
                        <a:t>,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오전</a:t>
                      </a:r>
                      <a:r>
                        <a:rPr lang="en-US" altLang="ko-KR" sz="1100" baseline="0" dirty="0"/>
                        <a:t>/</a:t>
                      </a:r>
                      <a:r>
                        <a:rPr lang="ko-KR" altLang="en-US" sz="1100" baseline="0" dirty="0"/>
                        <a:t>오후</a:t>
                      </a:r>
                      <a:r>
                        <a:rPr lang="en-US" altLang="ko-KR" sz="1100" baseline="0" dirty="0"/>
                        <a:t>, </a:t>
                      </a:r>
                      <a:r>
                        <a:rPr lang="ko-KR" altLang="en-US" sz="1100" baseline="0" dirty="0"/>
                        <a:t>시간 형식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1422</a:t>
                      </a:r>
                      <a:r>
                        <a:rPr lang="ko-KR" altLang="en-US" sz="1100" dirty="0"/>
                        <a:t>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250172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소비자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유입경로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유입 채널 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블로그 </a:t>
                      </a:r>
                      <a:r>
                        <a:rPr lang="en-US" altLang="ko-KR" sz="1100" dirty="0"/>
                        <a:t>/</a:t>
                      </a:r>
                      <a:r>
                        <a:rPr lang="en-US" altLang="ko-KR" sz="1100" baseline="0" dirty="0"/>
                        <a:t> SNS </a:t>
                      </a:r>
                      <a:r>
                        <a:rPr lang="ko-KR" altLang="en-US" sz="1100" baseline="0" dirty="0"/>
                        <a:t>등</a:t>
                      </a:r>
                      <a:r>
                        <a:rPr lang="en-US" altLang="ko-KR" sz="1100" baseline="0" dirty="0"/>
                        <a:t>)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209586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소비자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사업자구분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범주형</a:t>
                      </a:r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사업자 구분 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개인</a:t>
                      </a:r>
                      <a:r>
                        <a:rPr lang="en-US" altLang="ko-KR" sz="1100" dirty="0"/>
                        <a:t>/ </a:t>
                      </a:r>
                      <a:r>
                        <a:rPr lang="ko-KR" altLang="en-US" sz="1100" dirty="0"/>
                        <a:t>사업자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특이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사업자 구분에 </a:t>
                      </a:r>
                      <a:r>
                        <a:rPr lang="en-US" altLang="ko-KR" sz="1100" dirty="0"/>
                        <a:t>‘</a:t>
                      </a:r>
                      <a:r>
                        <a:rPr lang="ko-KR" altLang="en-US" sz="1100" dirty="0"/>
                        <a:t>외국인</a:t>
                      </a:r>
                      <a:r>
                        <a:rPr lang="en-US" altLang="ko-KR" sz="1100" dirty="0"/>
                        <a:t>‘ </a:t>
                      </a:r>
                      <a:r>
                        <a:rPr lang="ko-KR" altLang="en-US" sz="1100" dirty="0"/>
                        <a:t>포함</a:t>
                      </a:r>
                      <a:r>
                        <a:rPr lang="ko-KR" altLang="en-US" sz="1100" baseline="0" dirty="0"/>
                        <a:t> </a:t>
                      </a:r>
                      <a:r>
                        <a:rPr lang="en-US" altLang="ko-KR" sz="1100" baseline="0" dirty="0">
                          <a:sym typeface="Wingdings" panose="05000000000000000000" pitchFamily="2" charset="2"/>
                        </a:rPr>
                        <a:t></a:t>
                      </a:r>
                    </a:p>
                    <a:p>
                      <a:pPr algn="ctr" latinLnBrk="1"/>
                      <a:r>
                        <a:rPr lang="en-US" altLang="ko-KR" sz="1100" baseline="0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100" baseline="0" dirty="0">
                          <a:sym typeface="Wingdings" panose="05000000000000000000" pitchFamily="2" charset="2"/>
                        </a:rPr>
                        <a:t>수출인줄 알았지만 아님</a:t>
                      </a:r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20" marR="84420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85777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0B7700E6-D3EF-4FAD-A837-9793E5340953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주요 변수 정리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79527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03_혁신포스코1.0_속지.jpg">
            <a:extLst>
              <a:ext uri="{FF2B5EF4-FFF2-40B4-BE49-F238E27FC236}">
                <a16:creationId xmlns:a16="http://schemas.microsoft.com/office/drawing/2014/main" id="{D5C0039C-9F04-4E16-97C3-BBA7102411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snip1Rect">
            <a:avLst>
              <a:gd name="adj" fmla="val 32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9285460-4CBC-4BD9-82BA-FC3E76724C61}"/>
              </a:ext>
            </a:extLst>
          </p:cNvPr>
          <p:cNvSpPr/>
          <p:nvPr/>
        </p:nvSpPr>
        <p:spPr>
          <a:xfrm>
            <a:off x="0" y="2060294"/>
            <a:ext cx="12192000" cy="2244706"/>
          </a:xfrm>
          <a:prstGeom prst="rect">
            <a:avLst/>
          </a:prstGeom>
          <a:solidFill>
            <a:srgbClr val="FCF7E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2F5401F-FDE0-47EF-BEC4-58F3EE464B9C}"/>
              </a:ext>
            </a:extLst>
          </p:cNvPr>
          <p:cNvSpPr/>
          <p:nvPr/>
        </p:nvSpPr>
        <p:spPr>
          <a:xfrm>
            <a:off x="0" y="2395959"/>
            <a:ext cx="12192000" cy="1573376"/>
          </a:xfrm>
          <a:prstGeom prst="rect">
            <a:avLst/>
          </a:prstGeom>
          <a:solidFill>
            <a:srgbClr val="F8EE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678B-C9C8-4705-A666-6DE701D5A0CD}"/>
              </a:ext>
            </a:extLst>
          </p:cNvPr>
          <p:cNvSpPr txBox="1"/>
          <p:nvPr/>
        </p:nvSpPr>
        <p:spPr>
          <a:xfrm>
            <a:off x="3596936" y="2598027"/>
            <a:ext cx="49981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정제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C7867E-503A-4513-8DAA-D662AA466A17}"/>
              </a:ext>
            </a:extLst>
          </p:cNvPr>
          <p:cNvSpPr/>
          <p:nvPr/>
        </p:nvSpPr>
        <p:spPr>
          <a:xfrm>
            <a:off x="9438640" y="0"/>
            <a:ext cx="2753360" cy="174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5933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2F3A0AC9-AD3D-4489-8A80-6746854CDC12}"/>
              </a:ext>
            </a:extLst>
          </p:cNvPr>
          <p:cNvGrpSpPr/>
          <p:nvPr/>
        </p:nvGrpSpPr>
        <p:grpSpPr>
          <a:xfrm>
            <a:off x="3353443" y="1850453"/>
            <a:ext cx="6715606" cy="3968145"/>
            <a:chOff x="467358" y="885904"/>
            <a:chExt cx="4303882" cy="2543096"/>
          </a:xfrm>
        </p:grpSpPr>
        <p:pic>
          <p:nvPicPr>
            <p:cNvPr id="10" name="Picture 6">
              <a:extLst>
                <a:ext uri="{FF2B5EF4-FFF2-40B4-BE49-F238E27FC236}">
                  <a16:creationId xmlns:a16="http://schemas.microsoft.com/office/drawing/2014/main" id="{ED705184-477D-4BE9-99CC-66ACB948F1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" t="12872" r="34583" b="27487"/>
            <a:stretch/>
          </p:blipFill>
          <p:spPr bwMode="auto">
            <a:xfrm>
              <a:off x="467358" y="1014660"/>
              <a:ext cx="3738881" cy="2414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0B6B70-667E-46B2-AA66-F95D97710915}"/>
                </a:ext>
              </a:extLst>
            </p:cNvPr>
            <p:cNvSpPr txBox="1"/>
            <p:nvPr/>
          </p:nvSpPr>
          <p:spPr>
            <a:xfrm>
              <a:off x="1565922" y="885904"/>
              <a:ext cx="3205318" cy="2169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&lt;</a:t>
              </a:r>
              <a:r>
                <a:rPr lang="ko-KR" altLang="en-US" sz="1600" dirty="0"/>
                <a:t>제조사별 구매 발생건 수</a:t>
              </a:r>
              <a:r>
                <a:rPr lang="en-US" altLang="ko-KR" sz="1600" dirty="0"/>
                <a:t>&gt;</a:t>
              </a:r>
              <a:endParaRPr lang="ko-KR" altLang="en-US" sz="1600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EFEA29B-1616-490C-ABA7-5E1BD3D71B92}"/>
                </a:ext>
              </a:extLst>
            </p:cNvPr>
            <p:cNvSpPr/>
            <p:nvPr/>
          </p:nvSpPr>
          <p:spPr>
            <a:xfrm>
              <a:off x="2336799" y="3237187"/>
              <a:ext cx="1869441" cy="191813"/>
            </a:xfrm>
            <a:prstGeom prst="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7FF41B9-A9F8-4336-A3AE-90904BF5ECBC}"/>
                </a:ext>
              </a:extLst>
            </p:cNvPr>
            <p:cNvSpPr/>
            <p:nvPr/>
          </p:nvSpPr>
          <p:spPr>
            <a:xfrm>
              <a:off x="2950537" y="1191091"/>
              <a:ext cx="747074" cy="1972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[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제품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]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제조사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B6C6CD9-1B9E-4DCD-AED6-063A6FF454E0}"/>
              </a:ext>
            </a:extLst>
          </p:cNvPr>
          <p:cNvSpPr txBox="1"/>
          <p:nvPr/>
        </p:nvSpPr>
        <p:spPr>
          <a:xfrm>
            <a:off x="694101" y="1188069"/>
            <a:ext cx="6801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제조사 데이터에 </a:t>
            </a:r>
            <a:r>
              <a:rPr lang="ko-KR" altLang="en-US" sz="1600" b="1" dirty="0" err="1"/>
              <a:t>제조사명이</a:t>
            </a:r>
            <a:r>
              <a:rPr lang="ko-KR" altLang="en-US" sz="1600" b="1" dirty="0"/>
              <a:t> 아닌 것으로 추정되는 문자가 있어 확인 필요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E85E534-1EB5-4EA3-9AB9-BB6A91F65433}"/>
              </a:ext>
            </a:extLst>
          </p:cNvPr>
          <p:cNvSpPr/>
          <p:nvPr/>
        </p:nvSpPr>
        <p:spPr>
          <a:xfrm flipH="1">
            <a:off x="496805" y="1188069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A4424E7-D371-40D3-8B99-26B4B30D61F4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신뢰성 확인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72121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BB8B2AC-3BA7-4B12-B7B7-7CB734294FC1}"/>
              </a:ext>
            </a:extLst>
          </p:cNvPr>
          <p:cNvSpPr/>
          <p:nvPr/>
        </p:nvSpPr>
        <p:spPr>
          <a:xfrm flipH="1">
            <a:off x="496805" y="1188069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FD141F-3F93-460E-89A4-B5EE0CC5D881}"/>
              </a:ext>
            </a:extLst>
          </p:cNvPr>
          <p:cNvSpPr txBox="1"/>
          <p:nvPr/>
        </p:nvSpPr>
        <p:spPr>
          <a:xfrm>
            <a:off x="576965" y="1152783"/>
            <a:ext cx="51956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사업자 구분에 </a:t>
            </a:r>
            <a:r>
              <a:rPr lang="en-US" altLang="ko-KR" sz="1600" b="1" dirty="0"/>
              <a:t>‘</a:t>
            </a:r>
            <a:r>
              <a:rPr lang="ko-KR" altLang="en-US" sz="1600" b="1" dirty="0"/>
              <a:t>외국인</a:t>
            </a:r>
            <a:r>
              <a:rPr lang="en-US" altLang="ko-KR" sz="1600" b="1" dirty="0"/>
              <a:t>’</a:t>
            </a:r>
            <a:r>
              <a:rPr lang="ko-KR" altLang="en-US" sz="1600" b="1" dirty="0"/>
              <a:t>이 포함되어 수출 여부 확인 필요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5717CD-5EAB-4DA3-B7B6-6BEA54752647}"/>
              </a:ext>
            </a:extLst>
          </p:cNvPr>
          <p:cNvSpPr txBox="1"/>
          <p:nvPr/>
        </p:nvSpPr>
        <p:spPr>
          <a:xfrm>
            <a:off x="6321529" y="1152784"/>
            <a:ext cx="55194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/>
              <a:t>회원 구분 기준이 모호하고 중복되는 경우가 있어 확인 필요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EF53B22-B0DD-4FE8-A1B8-2AB627E4C089}"/>
              </a:ext>
            </a:extLst>
          </p:cNvPr>
          <p:cNvSpPr/>
          <p:nvPr/>
        </p:nvSpPr>
        <p:spPr>
          <a:xfrm flipH="1">
            <a:off x="6268089" y="1188070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A3C024-9DAD-4674-9DEB-EFC35295A59A}"/>
              </a:ext>
            </a:extLst>
          </p:cNvPr>
          <p:cNvSpPr txBox="1"/>
          <p:nvPr/>
        </p:nvSpPr>
        <p:spPr>
          <a:xfrm>
            <a:off x="1419236" y="1888371"/>
            <a:ext cx="3205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&lt;</a:t>
            </a:r>
            <a:r>
              <a:rPr lang="ko-KR" altLang="en-US" sz="1400" dirty="0"/>
              <a:t>사업자 구분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670370F-816F-4821-AFBD-9692ADEE567C}"/>
              </a:ext>
            </a:extLst>
          </p:cNvPr>
          <p:cNvGrpSpPr/>
          <p:nvPr/>
        </p:nvGrpSpPr>
        <p:grpSpPr>
          <a:xfrm>
            <a:off x="766777" y="2242092"/>
            <a:ext cx="4550739" cy="3368563"/>
            <a:chOff x="1683687" y="909156"/>
            <a:chExt cx="3318218" cy="2456222"/>
          </a:xfrm>
        </p:grpSpPr>
        <p:pic>
          <p:nvPicPr>
            <p:cNvPr id="21" name="Picture 18">
              <a:extLst>
                <a:ext uri="{FF2B5EF4-FFF2-40B4-BE49-F238E27FC236}">
                  <a16:creationId xmlns:a16="http://schemas.microsoft.com/office/drawing/2014/main" id="{1B53F0D7-BE63-49FA-996F-B0EB5A5688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3687" y="909156"/>
              <a:ext cx="3303946" cy="24562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E3FC9AA-8E60-4AF0-8C68-86CFF375EBB8}"/>
                </a:ext>
              </a:extLst>
            </p:cNvPr>
            <p:cNvSpPr/>
            <p:nvPr/>
          </p:nvSpPr>
          <p:spPr>
            <a:xfrm>
              <a:off x="3345682" y="1023408"/>
              <a:ext cx="165622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[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소비자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]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사업자구분</a:t>
              </a:r>
            </a:p>
          </p:txBody>
        </p:sp>
      </p:grpSp>
      <p:pic>
        <p:nvPicPr>
          <p:cNvPr id="24" name="Picture 16">
            <a:extLst>
              <a:ext uri="{FF2B5EF4-FFF2-40B4-BE49-F238E27FC236}">
                <a16:creationId xmlns:a16="http://schemas.microsoft.com/office/drawing/2014/main" id="{CB81C737-FD6F-480A-B9D8-4FB842192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014" y="2242091"/>
            <a:ext cx="4786209" cy="336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38BF597-19D5-4905-A45A-83870BB2231C}"/>
              </a:ext>
            </a:extLst>
          </p:cNvPr>
          <p:cNvSpPr txBox="1"/>
          <p:nvPr/>
        </p:nvSpPr>
        <p:spPr>
          <a:xfrm>
            <a:off x="7072131" y="1888371"/>
            <a:ext cx="4353092" cy="434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&lt;</a:t>
            </a:r>
            <a:r>
              <a:rPr lang="ko-KR" altLang="en-US" sz="1400" dirty="0"/>
              <a:t>회원 구분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01DD0DE-ED4E-4125-A0C2-33C05D1BFA71}"/>
              </a:ext>
            </a:extLst>
          </p:cNvPr>
          <p:cNvSpPr/>
          <p:nvPr/>
        </p:nvSpPr>
        <p:spPr>
          <a:xfrm>
            <a:off x="9603743" y="2368492"/>
            <a:ext cx="16498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소비자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  </a:t>
            </a:r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회원구분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9633CEB-3C2A-4536-8EAF-7CFB41DB90C2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신뢰성 확인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42805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BB8B2AC-3BA7-4B12-B7B7-7CB734294FC1}"/>
              </a:ext>
            </a:extLst>
          </p:cNvPr>
          <p:cNvSpPr/>
          <p:nvPr/>
        </p:nvSpPr>
        <p:spPr>
          <a:xfrm flipH="1">
            <a:off x="828501" y="1188069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EF53B22-B0DD-4FE8-A1B8-2AB627E4C089}"/>
              </a:ext>
            </a:extLst>
          </p:cNvPr>
          <p:cNvSpPr/>
          <p:nvPr/>
        </p:nvSpPr>
        <p:spPr>
          <a:xfrm flipH="1">
            <a:off x="6599785" y="1188070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A470C4-3313-431D-BFC3-64E061D08A25}"/>
              </a:ext>
            </a:extLst>
          </p:cNvPr>
          <p:cNvSpPr txBox="1"/>
          <p:nvPr/>
        </p:nvSpPr>
        <p:spPr>
          <a:xfrm>
            <a:off x="935381" y="1163662"/>
            <a:ext cx="5135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적립금에 최대 </a:t>
            </a:r>
            <a:r>
              <a:rPr lang="en-US" altLang="ko-KR" sz="1600" b="1" dirty="0"/>
              <a:t>120000</a:t>
            </a:r>
            <a:r>
              <a:rPr lang="ko-KR" altLang="en-US" sz="1600" b="1" dirty="0"/>
              <a:t>원이 찍혀 해당 적립금 보유자가 </a:t>
            </a:r>
            <a:endParaRPr lang="en-US" altLang="ko-KR" sz="1600" b="1" dirty="0"/>
          </a:p>
          <a:p>
            <a:r>
              <a:rPr lang="ko-KR" altLang="en-US" sz="1600" b="1" dirty="0"/>
              <a:t>대기업인지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수출 대상 소비자인지 확인 필요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057B9-BA3E-477A-ACE6-549173CC8ED0}"/>
              </a:ext>
            </a:extLst>
          </p:cNvPr>
          <p:cNvSpPr txBox="1"/>
          <p:nvPr/>
        </p:nvSpPr>
        <p:spPr>
          <a:xfrm>
            <a:off x="6784107" y="1163662"/>
            <a:ext cx="33137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/>
              <a:t>고객 유입 경로에 대한 </a:t>
            </a:r>
            <a:r>
              <a:rPr lang="ko-KR" altLang="en-US" sz="1600" b="1" dirty="0" err="1"/>
              <a:t>재분류</a:t>
            </a:r>
            <a:r>
              <a:rPr lang="ko-KR" altLang="en-US" sz="1600" b="1" dirty="0"/>
              <a:t> 필요</a:t>
            </a:r>
          </a:p>
        </p:txBody>
      </p:sp>
      <p:pic>
        <p:nvPicPr>
          <p:cNvPr id="32" name="Picture 20">
            <a:extLst>
              <a:ext uri="{FF2B5EF4-FFF2-40B4-BE49-F238E27FC236}">
                <a16:creationId xmlns:a16="http://schemas.microsoft.com/office/drawing/2014/main" id="{52C91E3E-6D68-4A8B-AE9A-D958F438B6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78" b="54872"/>
          <a:stretch/>
        </p:blipFill>
        <p:spPr bwMode="auto">
          <a:xfrm>
            <a:off x="983120" y="2618097"/>
            <a:ext cx="4594257" cy="3210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A5B845A-2496-4862-AFF9-EBA4132F9A3F}"/>
              </a:ext>
            </a:extLst>
          </p:cNvPr>
          <p:cNvSpPr txBox="1"/>
          <p:nvPr/>
        </p:nvSpPr>
        <p:spPr>
          <a:xfrm>
            <a:off x="1861565" y="2202744"/>
            <a:ext cx="3205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&lt;</a:t>
            </a:r>
            <a:r>
              <a:rPr lang="ko-KR" altLang="en-US" sz="1400" dirty="0"/>
              <a:t>사용가능 적립금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6F31F16-5C05-4825-8F39-953106208203}"/>
              </a:ext>
            </a:extLst>
          </p:cNvPr>
          <p:cNvSpPr/>
          <p:nvPr/>
        </p:nvSpPr>
        <p:spPr>
          <a:xfrm>
            <a:off x="3464225" y="2810939"/>
            <a:ext cx="20730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소비자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 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사용가능 적립금</a:t>
            </a:r>
          </a:p>
        </p:txBody>
      </p:sp>
      <p:pic>
        <p:nvPicPr>
          <p:cNvPr id="35" name="Picture 22">
            <a:extLst>
              <a:ext uri="{FF2B5EF4-FFF2-40B4-BE49-F238E27FC236}">
                <a16:creationId xmlns:a16="http://schemas.microsoft.com/office/drawing/2014/main" id="{A82C5EA7-AD46-49FB-A507-D85ED43719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88"/>
          <a:stretch/>
        </p:blipFill>
        <p:spPr bwMode="auto">
          <a:xfrm>
            <a:off x="7376628" y="2618097"/>
            <a:ext cx="4024079" cy="2835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CF653A2E-7E56-4571-B252-3647FEBB4AD6}"/>
              </a:ext>
            </a:extLst>
          </p:cNvPr>
          <p:cNvSpPr txBox="1"/>
          <p:nvPr/>
        </p:nvSpPr>
        <p:spPr>
          <a:xfrm>
            <a:off x="7412564" y="2202744"/>
            <a:ext cx="3205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&lt;</a:t>
            </a:r>
            <a:r>
              <a:rPr lang="ko-KR" altLang="en-US" sz="1400" dirty="0"/>
              <a:t>유입 경로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81FEDC4-0956-4E50-8258-0374CFFA1A08}"/>
              </a:ext>
            </a:extLst>
          </p:cNvPr>
          <p:cNvSpPr/>
          <p:nvPr/>
        </p:nvSpPr>
        <p:spPr>
          <a:xfrm>
            <a:off x="9502273" y="2549329"/>
            <a:ext cx="14961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소비자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 </a:t>
            </a:r>
          </a:p>
          <a:p>
            <a:pPr algn="ctr"/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유입경로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136D35E-E6DE-447E-9065-E72F7492CEB0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신뢰성 확인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672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2211DF85-1C62-42CF-A592-C1B285D5A0F6}"/>
              </a:ext>
            </a:extLst>
          </p:cNvPr>
          <p:cNvSpPr txBox="1"/>
          <p:nvPr/>
        </p:nvSpPr>
        <p:spPr>
          <a:xfrm>
            <a:off x="314965" y="781738"/>
            <a:ext cx="110337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/>
              <a:t>데이터 신뢰성 확인 결과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총 </a:t>
            </a:r>
            <a:r>
              <a:rPr lang="en-US" altLang="ko-KR" sz="1600" b="1" dirty="0"/>
              <a:t>37520</a:t>
            </a:r>
            <a:r>
              <a:rPr lang="ko-KR" altLang="en-US" sz="1600" b="1" dirty="0"/>
              <a:t>개의 결측치가 발생되었으며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중요한 변수에 대하여 정제작업을 아래와 같이 실시함</a:t>
            </a:r>
            <a:r>
              <a:rPr lang="en-US" altLang="ko-KR" sz="1600" b="1" dirty="0"/>
              <a:t>.</a:t>
            </a:r>
            <a:endParaRPr lang="ko-KR" altLang="en-US" sz="1600" b="1" dirty="0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CBA6F4B4-762E-46E3-9479-C7E2ED0B80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8164895"/>
              </p:ext>
            </p:extLst>
          </p:nvPr>
        </p:nvGraphicFramePr>
        <p:xfrm>
          <a:off x="640070" y="1517435"/>
          <a:ext cx="10612149" cy="16354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0811">
                  <a:extLst>
                    <a:ext uri="{9D8B030D-6E8A-4147-A177-3AD203B41FA5}">
                      <a16:colId xmlns:a16="http://schemas.microsoft.com/office/drawing/2014/main" val="2155782810"/>
                    </a:ext>
                  </a:extLst>
                </a:gridCol>
                <a:gridCol w="659423">
                  <a:extLst>
                    <a:ext uri="{9D8B030D-6E8A-4147-A177-3AD203B41FA5}">
                      <a16:colId xmlns:a16="http://schemas.microsoft.com/office/drawing/2014/main" val="924379771"/>
                    </a:ext>
                  </a:extLst>
                </a:gridCol>
                <a:gridCol w="4122588">
                  <a:extLst>
                    <a:ext uri="{9D8B030D-6E8A-4147-A177-3AD203B41FA5}">
                      <a16:colId xmlns:a16="http://schemas.microsoft.com/office/drawing/2014/main" val="4221419208"/>
                    </a:ext>
                  </a:extLst>
                </a:gridCol>
                <a:gridCol w="705395">
                  <a:extLst>
                    <a:ext uri="{9D8B030D-6E8A-4147-A177-3AD203B41FA5}">
                      <a16:colId xmlns:a16="http://schemas.microsoft.com/office/drawing/2014/main" val="941130977"/>
                    </a:ext>
                  </a:extLst>
                </a:gridCol>
                <a:gridCol w="4023932">
                  <a:extLst>
                    <a:ext uri="{9D8B030D-6E8A-4147-A177-3AD203B41FA5}">
                      <a16:colId xmlns:a16="http://schemas.microsoft.com/office/drawing/2014/main" val="140082215"/>
                    </a:ext>
                  </a:extLst>
                </a:gridCol>
              </a:tblGrid>
              <a:tr h="254643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변수명</a:t>
                      </a:r>
                      <a:endParaRPr lang="en-US" altLang="ko-KR" sz="120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결측치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대체</a:t>
                      </a:r>
                      <a:endParaRPr lang="en-US" altLang="ko-KR" sz="12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여부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정제 방안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140350"/>
                  </a:ext>
                </a:extLst>
              </a:tr>
              <a:tr h="254643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사유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812082"/>
                  </a:ext>
                </a:extLst>
              </a:tr>
              <a:tr h="257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공급원가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88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2017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년에</a:t>
                      </a: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공급원가 데이터가 존재하지 않음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O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해당 결측치 행 모두 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‘-1’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로 변경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273361"/>
                  </a:ext>
                </a:extLst>
              </a:tr>
              <a:tr h="257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상품명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88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2017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년에 상품명 데이터가 존재하지 않음 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O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해당 결측치 행 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‘2017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 상품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’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으로 변경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180426"/>
                  </a:ext>
                </a:extLst>
              </a:tr>
              <a:tr h="257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상품 번호 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88 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2017</a:t>
                      </a:r>
                      <a:r>
                        <a:rPr lang="ko-KR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년에 상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품 번호</a:t>
                      </a:r>
                      <a:r>
                        <a:rPr lang="ko-KR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데이터가 존재하지 않음 </a:t>
                      </a: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 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O</a:t>
                      </a:r>
                      <a:endParaRPr lang="ko-KR" altLang="ko-KR" sz="1100" b="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해당 결측치 행 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‘2017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 상품번호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＇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로 변경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84032"/>
                  </a:ext>
                </a:extLst>
              </a:tr>
              <a:tr h="3526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카드사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31038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카드사명이 표기되어 있지 않음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O</a:t>
                      </a:r>
                      <a:endParaRPr lang="ko-KR" altLang="ko-KR" sz="1100" b="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해당 결측치 행 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기타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’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로 변경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558336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41367545-E5F6-4488-8B7F-B7E36B8A3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645321"/>
              </p:ext>
            </p:extLst>
          </p:nvPr>
        </p:nvGraphicFramePr>
        <p:xfrm>
          <a:off x="640070" y="3822491"/>
          <a:ext cx="10612148" cy="92691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4435">
                  <a:extLst>
                    <a:ext uri="{9D8B030D-6E8A-4147-A177-3AD203B41FA5}">
                      <a16:colId xmlns:a16="http://schemas.microsoft.com/office/drawing/2014/main" val="2155782810"/>
                    </a:ext>
                  </a:extLst>
                </a:gridCol>
                <a:gridCol w="703385">
                  <a:extLst>
                    <a:ext uri="{9D8B030D-6E8A-4147-A177-3AD203B41FA5}">
                      <a16:colId xmlns:a16="http://schemas.microsoft.com/office/drawing/2014/main" val="924379771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4221419208"/>
                    </a:ext>
                  </a:extLst>
                </a:gridCol>
                <a:gridCol w="694592">
                  <a:extLst>
                    <a:ext uri="{9D8B030D-6E8A-4147-A177-3AD203B41FA5}">
                      <a16:colId xmlns:a16="http://schemas.microsoft.com/office/drawing/2014/main" val="941130977"/>
                    </a:ext>
                  </a:extLst>
                </a:gridCol>
                <a:gridCol w="4024936">
                  <a:extLst>
                    <a:ext uri="{9D8B030D-6E8A-4147-A177-3AD203B41FA5}">
                      <a16:colId xmlns:a16="http://schemas.microsoft.com/office/drawing/2014/main" val="140082215"/>
                    </a:ext>
                  </a:extLst>
                </a:gridCol>
              </a:tblGrid>
              <a:tr h="287151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변수명</a:t>
                      </a:r>
                      <a:endParaRPr lang="en-US" altLang="ko-KR" sz="120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결측치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대체</a:t>
                      </a:r>
                      <a:endParaRPr lang="en-US" altLang="ko-KR" sz="12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여부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정제 방안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140350"/>
                  </a:ext>
                </a:extLst>
              </a:tr>
              <a:tr h="287151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사유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812082"/>
                  </a:ext>
                </a:extLst>
              </a:tr>
              <a:tr h="35261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제조사</a:t>
                      </a: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486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제조사 데이터가 존재하지 않거나</a:t>
                      </a:r>
                      <a:endParaRPr lang="en-US" altLang="ko-KR" sz="1100" b="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공급사와 제조사</a:t>
                      </a:r>
                      <a:r>
                        <a:rPr lang="ko-KR" altLang="en-US" sz="1100" b="0" kern="100" baseline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데이터가 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논리적으로 통일성이 없음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X</a:t>
                      </a:r>
                      <a:endParaRPr lang="ko-KR" altLang="ko-KR" sz="1100" b="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해당 결측치 행 제거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180426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6BA0E6D2-4021-43A7-8E58-9EB634438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9451499"/>
              </p:ext>
            </p:extLst>
          </p:nvPr>
        </p:nvGraphicFramePr>
        <p:xfrm>
          <a:off x="640065" y="5333328"/>
          <a:ext cx="10612147" cy="11876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83227">
                  <a:extLst>
                    <a:ext uri="{9D8B030D-6E8A-4147-A177-3AD203B41FA5}">
                      <a16:colId xmlns:a16="http://schemas.microsoft.com/office/drawing/2014/main" val="2155782810"/>
                    </a:ext>
                  </a:extLst>
                </a:gridCol>
                <a:gridCol w="694592">
                  <a:extLst>
                    <a:ext uri="{9D8B030D-6E8A-4147-A177-3AD203B41FA5}">
                      <a16:colId xmlns:a16="http://schemas.microsoft.com/office/drawing/2014/main" val="924379771"/>
                    </a:ext>
                  </a:extLst>
                </a:gridCol>
                <a:gridCol w="4132385">
                  <a:extLst>
                    <a:ext uri="{9D8B030D-6E8A-4147-A177-3AD203B41FA5}">
                      <a16:colId xmlns:a16="http://schemas.microsoft.com/office/drawing/2014/main" val="4221419208"/>
                    </a:ext>
                  </a:extLst>
                </a:gridCol>
                <a:gridCol w="677007">
                  <a:extLst>
                    <a:ext uri="{9D8B030D-6E8A-4147-A177-3AD203B41FA5}">
                      <a16:colId xmlns:a16="http://schemas.microsoft.com/office/drawing/2014/main" val="941130977"/>
                    </a:ext>
                  </a:extLst>
                </a:gridCol>
                <a:gridCol w="4024936">
                  <a:extLst>
                    <a:ext uri="{9D8B030D-6E8A-4147-A177-3AD203B41FA5}">
                      <a16:colId xmlns:a16="http://schemas.microsoft.com/office/drawing/2014/main" val="140082215"/>
                    </a:ext>
                  </a:extLst>
                </a:gridCol>
              </a:tblGrid>
              <a:tr h="289039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변수명</a:t>
                      </a:r>
                      <a:endParaRPr lang="en-US" altLang="ko-KR" sz="120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결측치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대체</a:t>
                      </a:r>
                      <a:endParaRPr lang="en-US" altLang="ko-KR" sz="12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여부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정제 방안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140350"/>
                  </a:ext>
                </a:extLst>
              </a:tr>
              <a:tr h="289039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사유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81208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최종 접속일</a:t>
                      </a: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52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84420" marR="84420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kern="100" noProof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가입을 했지만 홈페이지에 들어가지 않음</a:t>
                      </a:r>
                      <a:endParaRPr lang="ko-KR" altLang="ko-KR" sz="1100" b="0" kern="100" noProof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X</a:t>
                      </a:r>
                      <a:endParaRPr lang="ko-KR" altLang="ko-KR" sz="1100" b="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해당 결측치</a:t>
                      </a:r>
                      <a:r>
                        <a:rPr lang="ko-KR" altLang="en-US" sz="1100" b="1" kern="100" baseline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행 제거</a:t>
                      </a:r>
                      <a:endParaRPr lang="ko-KR" altLang="en-US" sz="11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8403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최종 주문일</a:t>
                      </a:r>
                    </a:p>
                  </a:txBody>
                  <a:tcPr marL="64025" marR="64025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1422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84420" marR="84420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kern="100" noProof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가입을 했지만 존재하지 않음</a:t>
                      </a:r>
                      <a:endParaRPr lang="ko-KR" altLang="ko-KR" sz="1100" b="0" kern="100" noProof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O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결측치 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0000-00-00</a:t>
                      </a:r>
                      <a:r>
                        <a:rPr lang="en-US" altLang="ko-KR" sz="1100" b="1" kern="100" baseline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100" b="1" kern="100" baseline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으로 변경</a:t>
                      </a:r>
                      <a:endParaRPr lang="ko-KR" altLang="en-US" sz="11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768612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211DF85-1C62-42CF-A592-C1B285D5A0F6}"/>
              </a:ext>
            </a:extLst>
          </p:cNvPr>
          <p:cNvSpPr txBox="1"/>
          <p:nvPr/>
        </p:nvSpPr>
        <p:spPr>
          <a:xfrm>
            <a:off x="539064" y="1120285"/>
            <a:ext cx="11033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b="1" dirty="0"/>
              <a:t>1. Log Order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11DF85-1C62-42CF-A592-C1B285D5A0F6}"/>
              </a:ext>
            </a:extLst>
          </p:cNvPr>
          <p:cNvSpPr txBox="1"/>
          <p:nvPr/>
        </p:nvSpPr>
        <p:spPr>
          <a:xfrm>
            <a:off x="539064" y="3455085"/>
            <a:ext cx="11033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b="1" dirty="0"/>
              <a:t>2. Master Product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539057" y="4963995"/>
            <a:ext cx="2020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b="1" dirty="0"/>
              <a:t>3. Master Member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86D4F5D-890C-4956-9ED5-713D6E96C59B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정제방안 수립 </a:t>
            </a:r>
            <a:r>
              <a:rPr lang="en-US" altLang="ko-KR" sz="2000" b="1" dirty="0">
                <a:latin typeface="+mn-ea"/>
                <a:sym typeface="Wingdings" panose="05000000000000000000" pitchFamily="2" charset="2"/>
              </a:rPr>
              <a:t>(1) </a:t>
            </a:r>
            <a:r>
              <a:rPr lang="ko-KR" altLang="en-US" sz="2000" b="1" dirty="0" err="1">
                <a:latin typeface="+mn-ea"/>
                <a:sym typeface="Wingdings" panose="05000000000000000000" pitchFamily="2" charset="2"/>
              </a:rPr>
              <a:t>결측치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 처리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69552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03_혁신포스코1.0_속지.jpg">
            <a:extLst>
              <a:ext uri="{FF2B5EF4-FFF2-40B4-BE49-F238E27FC236}">
                <a16:creationId xmlns:a16="http://schemas.microsoft.com/office/drawing/2014/main" id="{D5C0039C-9F04-4E16-97C3-BBA7102411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snip1Rect">
            <a:avLst>
              <a:gd name="adj" fmla="val 32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547E0E5-2AA1-4BA5-A268-A3D383C63435}"/>
              </a:ext>
            </a:extLst>
          </p:cNvPr>
          <p:cNvSpPr/>
          <p:nvPr/>
        </p:nvSpPr>
        <p:spPr>
          <a:xfrm>
            <a:off x="0" y="2060294"/>
            <a:ext cx="12192000" cy="2244706"/>
          </a:xfrm>
          <a:prstGeom prst="rect">
            <a:avLst/>
          </a:prstGeom>
          <a:solidFill>
            <a:srgbClr val="FCF7E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E5426A7-E434-4933-BF03-D6792E18DB17}"/>
              </a:ext>
            </a:extLst>
          </p:cNvPr>
          <p:cNvSpPr/>
          <p:nvPr/>
        </p:nvSpPr>
        <p:spPr>
          <a:xfrm>
            <a:off x="0" y="2395959"/>
            <a:ext cx="12192000" cy="1573376"/>
          </a:xfrm>
          <a:prstGeom prst="rect">
            <a:avLst/>
          </a:prstGeom>
          <a:solidFill>
            <a:srgbClr val="F8EE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678B-C9C8-4705-A666-6DE701D5A0CD}"/>
              </a:ext>
            </a:extLst>
          </p:cNvPr>
          <p:cNvSpPr txBox="1"/>
          <p:nvPr/>
        </p:nvSpPr>
        <p:spPr>
          <a:xfrm>
            <a:off x="3017668" y="2628649"/>
            <a:ext cx="61566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과제 수행 내용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2070F8F-B9DD-4603-9423-1E4C8788DF5B}"/>
              </a:ext>
            </a:extLst>
          </p:cNvPr>
          <p:cNvSpPr/>
          <p:nvPr/>
        </p:nvSpPr>
        <p:spPr>
          <a:xfrm>
            <a:off x="9438640" y="0"/>
            <a:ext cx="2753360" cy="174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758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211DF85-1C62-42CF-A592-C1B285D5A0F6}"/>
              </a:ext>
            </a:extLst>
          </p:cNvPr>
          <p:cNvSpPr txBox="1"/>
          <p:nvPr/>
        </p:nvSpPr>
        <p:spPr>
          <a:xfrm>
            <a:off x="314965" y="781738"/>
            <a:ext cx="110337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/>
              <a:t>데이터 신뢰성 확인 결과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총 </a:t>
            </a:r>
            <a:r>
              <a:rPr lang="en-US" altLang="ko-KR" sz="1600" b="1" dirty="0"/>
              <a:t>578</a:t>
            </a:r>
            <a:r>
              <a:rPr lang="ko-KR" altLang="en-US" sz="1600" b="1" dirty="0"/>
              <a:t>개의 이상치가 발생되었으며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중요한 변수에 대하여 정제작업을 아래와 같이 실시함</a:t>
            </a:r>
            <a:r>
              <a:rPr lang="en-US" altLang="ko-KR" sz="1600" b="1" dirty="0"/>
              <a:t>.</a:t>
            </a:r>
            <a:endParaRPr lang="ko-KR" altLang="en-US" sz="1600" b="1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BA6F4B4-762E-46E3-9479-C7E2ED0B80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648508"/>
              </p:ext>
            </p:extLst>
          </p:nvPr>
        </p:nvGraphicFramePr>
        <p:xfrm>
          <a:off x="640070" y="1545323"/>
          <a:ext cx="10612149" cy="11507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0811">
                  <a:extLst>
                    <a:ext uri="{9D8B030D-6E8A-4147-A177-3AD203B41FA5}">
                      <a16:colId xmlns:a16="http://schemas.microsoft.com/office/drawing/2014/main" val="2155782810"/>
                    </a:ext>
                  </a:extLst>
                </a:gridCol>
                <a:gridCol w="659423">
                  <a:extLst>
                    <a:ext uri="{9D8B030D-6E8A-4147-A177-3AD203B41FA5}">
                      <a16:colId xmlns:a16="http://schemas.microsoft.com/office/drawing/2014/main" val="924379771"/>
                    </a:ext>
                  </a:extLst>
                </a:gridCol>
                <a:gridCol w="4122588">
                  <a:extLst>
                    <a:ext uri="{9D8B030D-6E8A-4147-A177-3AD203B41FA5}">
                      <a16:colId xmlns:a16="http://schemas.microsoft.com/office/drawing/2014/main" val="4221419208"/>
                    </a:ext>
                  </a:extLst>
                </a:gridCol>
                <a:gridCol w="705395">
                  <a:extLst>
                    <a:ext uri="{9D8B030D-6E8A-4147-A177-3AD203B41FA5}">
                      <a16:colId xmlns:a16="http://schemas.microsoft.com/office/drawing/2014/main" val="941130977"/>
                    </a:ext>
                  </a:extLst>
                </a:gridCol>
                <a:gridCol w="4023932">
                  <a:extLst>
                    <a:ext uri="{9D8B030D-6E8A-4147-A177-3AD203B41FA5}">
                      <a16:colId xmlns:a16="http://schemas.microsoft.com/office/drawing/2014/main" val="140082215"/>
                    </a:ext>
                  </a:extLst>
                </a:gridCol>
              </a:tblGrid>
              <a:tr h="274244"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변수명</a:t>
                      </a:r>
                      <a:endParaRPr lang="en-US" altLang="ko-KR" sz="12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이상치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대체</a:t>
                      </a:r>
                      <a:endParaRPr lang="en-US" altLang="ko-KR" sz="12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여부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정제 방안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140350"/>
                  </a:ext>
                </a:extLst>
              </a:tr>
              <a:tr h="274244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사유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812082"/>
                  </a:ext>
                </a:extLst>
              </a:tr>
              <a:tr h="257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사용한 적립 금액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</a:t>
                      </a: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2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</a:t>
                      </a: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5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원의 값 존재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적립금액이 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원부터 사용가능해서 정제하지 않음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273361"/>
                  </a:ext>
                </a:extLst>
              </a:tr>
              <a:tr h="257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상품 구매 금액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원의 값 존재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쿠폰 사용의 가능성으로 정제하지 않음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180426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1367545-E5F6-4488-8B7F-B7E36B8A3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4599848"/>
              </p:ext>
            </p:extLst>
          </p:nvPr>
        </p:nvGraphicFramePr>
        <p:xfrm>
          <a:off x="640070" y="3548516"/>
          <a:ext cx="10612148" cy="110091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4435">
                  <a:extLst>
                    <a:ext uri="{9D8B030D-6E8A-4147-A177-3AD203B41FA5}">
                      <a16:colId xmlns:a16="http://schemas.microsoft.com/office/drawing/2014/main" val="2155782810"/>
                    </a:ext>
                  </a:extLst>
                </a:gridCol>
                <a:gridCol w="703385">
                  <a:extLst>
                    <a:ext uri="{9D8B030D-6E8A-4147-A177-3AD203B41FA5}">
                      <a16:colId xmlns:a16="http://schemas.microsoft.com/office/drawing/2014/main" val="924379771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4221419208"/>
                    </a:ext>
                  </a:extLst>
                </a:gridCol>
                <a:gridCol w="694592">
                  <a:extLst>
                    <a:ext uri="{9D8B030D-6E8A-4147-A177-3AD203B41FA5}">
                      <a16:colId xmlns:a16="http://schemas.microsoft.com/office/drawing/2014/main" val="941130977"/>
                    </a:ext>
                  </a:extLst>
                </a:gridCol>
                <a:gridCol w="4024936">
                  <a:extLst>
                    <a:ext uri="{9D8B030D-6E8A-4147-A177-3AD203B41FA5}">
                      <a16:colId xmlns:a16="http://schemas.microsoft.com/office/drawing/2014/main" val="140082215"/>
                    </a:ext>
                  </a:extLst>
                </a:gridCol>
              </a:tblGrid>
              <a:tr h="238096"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변수명</a:t>
                      </a:r>
                      <a:endParaRPr lang="en-US" altLang="ko-KR" sz="12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이상치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대체</a:t>
                      </a:r>
                      <a:endParaRPr lang="en-US" altLang="ko-KR" sz="12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여부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정제 방안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140350"/>
                  </a:ext>
                </a:extLst>
              </a:tr>
              <a:tr h="238096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사유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812082"/>
                  </a:ext>
                </a:extLst>
              </a:tr>
              <a:tr h="2784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판매가</a:t>
                      </a:r>
                    </a:p>
                  </a:txBody>
                  <a:tcPr marL="64025" marR="64025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486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사은품의 경우</a:t>
                      </a: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판매가가</a:t>
                      </a:r>
                      <a:r>
                        <a:rPr lang="ko-KR" altLang="en-US" sz="1100" b="0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100" b="0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r>
                        <a:rPr lang="ko-KR" altLang="en-US" sz="1100" b="0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원으로 책정되었음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사은품은 판매한 물품이 아니므로 해당 이상치 제거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180426"/>
                  </a:ext>
                </a:extLst>
              </a:tr>
              <a:tr h="2784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상품명</a:t>
                      </a:r>
                    </a:p>
                  </a:txBody>
                  <a:tcPr marL="64025" marR="64025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상품코드가 다른데 같은 상품명이 존재하거나 </a:t>
                      </a:r>
                      <a:r>
                        <a:rPr lang="ko-KR" altLang="en-US" sz="1100" b="0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상품명의 가격이 이상함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해당 상품명의 상품코드를 수정하거나 가격을 수정함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2219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211DF85-1C62-42CF-A592-C1B285D5A0F6}"/>
              </a:ext>
            </a:extLst>
          </p:cNvPr>
          <p:cNvSpPr txBox="1"/>
          <p:nvPr/>
        </p:nvSpPr>
        <p:spPr>
          <a:xfrm>
            <a:off x="539064" y="1122612"/>
            <a:ext cx="11033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b="1" dirty="0"/>
              <a:t>1. Log Order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11DF85-1C62-42CF-A592-C1B285D5A0F6}"/>
              </a:ext>
            </a:extLst>
          </p:cNvPr>
          <p:cNvSpPr txBox="1"/>
          <p:nvPr/>
        </p:nvSpPr>
        <p:spPr>
          <a:xfrm>
            <a:off x="539062" y="3128284"/>
            <a:ext cx="11033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b="1" dirty="0"/>
              <a:t>2. Master Product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11DF85-1C62-42CF-A592-C1B285D5A0F6}"/>
              </a:ext>
            </a:extLst>
          </p:cNvPr>
          <p:cNvSpPr txBox="1"/>
          <p:nvPr/>
        </p:nvSpPr>
        <p:spPr>
          <a:xfrm>
            <a:off x="539062" y="5021744"/>
            <a:ext cx="11033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b="1" dirty="0"/>
              <a:t>3. Master Member</a:t>
            </a: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41367545-E5F6-4488-8B7F-B7E36B8A3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868736"/>
              </p:ext>
            </p:extLst>
          </p:nvPr>
        </p:nvGraphicFramePr>
        <p:xfrm>
          <a:off x="640070" y="5462858"/>
          <a:ext cx="10612148" cy="8224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4435">
                  <a:extLst>
                    <a:ext uri="{9D8B030D-6E8A-4147-A177-3AD203B41FA5}">
                      <a16:colId xmlns:a16="http://schemas.microsoft.com/office/drawing/2014/main" val="2155782810"/>
                    </a:ext>
                  </a:extLst>
                </a:gridCol>
                <a:gridCol w="703385">
                  <a:extLst>
                    <a:ext uri="{9D8B030D-6E8A-4147-A177-3AD203B41FA5}">
                      <a16:colId xmlns:a16="http://schemas.microsoft.com/office/drawing/2014/main" val="924379771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4221419208"/>
                    </a:ext>
                  </a:extLst>
                </a:gridCol>
                <a:gridCol w="694592">
                  <a:extLst>
                    <a:ext uri="{9D8B030D-6E8A-4147-A177-3AD203B41FA5}">
                      <a16:colId xmlns:a16="http://schemas.microsoft.com/office/drawing/2014/main" val="941130977"/>
                    </a:ext>
                  </a:extLst>
                </a:gridCol>
                <a:gridCol w="4024936">
                  <a:extLst>
                    <a:ext uri="{9D8B030D-6E8A-4147-A177-3AD203B41FA5}">
                      <a16:colId xmlns:a16="http://schemas.microsoft.com/office/drawing/2014/main" val="140082215"/>
                    </a:ext>
                  </a:extLst>
                </a:gridCol>
              </a:tblGrid>
              <a:tr h="238096"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변수명</a:t>
                      </a:r>
                      <a:endParaRPr lang="en-US" altLang="ko-KR" sz="12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이상치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대체</a:t>
                      </a:r>
                      <a:endParaRPr lang="en-US" altLang="ko-KR" sz="1200" b="1" kern="1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여부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정제 방안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140350"/>
                  </a:ext>
                </a:extLst>
              </a:tr>
              <a:tr h="238096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수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사유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812082"/>
                  </a:ext>
                </a:extLst>
              </a:tr>
              <a:tr h="2784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사업자 구분</a:t>
                      </a:r>
                    </a:p>
                  </a:txBody>
                  <a:tcPr marL="64025" marR="64025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외국인의 경우</a:t>
                      </a: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개인에 포함되는지 사업자에 포함되는지 구분이 불가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1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외국인의 수가 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명이고</a:t>
                      </a:r>
                      <a:r>
                        <a:rPr lang="en-US" altLang="ko-KR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1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주소지가 국내이기 때문에 개인에 포함</a:t>
                      </a:r>
                    </a:p>
                  </a:txBody>
                  <a:tcPr marL="64025" marR="64025" marT="0" marB="0" anchor="ctr">
                    <a:lnL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180426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13D2A524-08FD-47CA-B26C-D2AD67CFD5F5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정제방안 수립 </a:t>
            </a:r>
            <a:r>
              <a:rPr lang="en-US" altLang="ko-KR" sz="2000" b="1" dirty="0">
                <a:latin typeface="+mn-ea"/>
                <a:sym typeface="Wingdings" panose="05000000000000000000" pitchFamily="2" charset="2"/>
              </a:rPr>
              <a:t>(2)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이상치 처리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345595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lh5.googleusercontent.com/-V1srRhr_wPDifW7PQTQ_rcgIKNKm822IeW5A3K10pvIv9u03mq-_4n3hHUvXoTx2CRnFG4EO14oXDYYUCSVKkekWmn9-zEw6eAQtr12O_KdBPaOheXG2KI8Ev-vbabYmiP5T4S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4980" y="1768071"/>
            <a:ext cx="2761749" cy="1787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lh6.googleusercontent.com/8jeZgNzt3uHu6Hxh8znlfVEbtK5YHQsgvrx2vbpyjTJ7AsQnr_R-YCFiZRENibct4KCt7cCAwotehYtn5Si_QL-cPQsXdhc6DPrikxSu-nrBHfQIduDRKIHGLVLZnIhJqmy7HPh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905" y="1740534"/>
            <a:ext cx="2824880" cy="1813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/>
          <p:cNvSpPr/>
          <p:nvPr/>
        </p:nvSpPr>
        <p:spPr>
          <a:xfrm>
            <a:off x="609710" y="821776"/>
            <a:ext cx="11561885" cy="6152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</a:pPr>
            <a:r>
              <a:rPr lang="ko-KR" altLang="en-US" sz="1400" b="1" kern="100" dirty="0"/>
              <a:t>공급원가 데이터 결측치의 경우</a:t>
            </a:r>
            <a:r>
              <a:rPr lang="en-US" altLang="ko-KR" sz="1400" b="1" kern="100" dirty="0"/>
              <a:t>, </a:t>
            </a:r>
            <a:r>
              <a:rPr lang="en-US" altLang="ko-KR" sz="1400" b="1" kern="100" dirty="0">
                <a:latin typeface="+mn-ea"/>
              </a:rPr>
              <a:t>2017 </a:t>
            </a:r>
            <a:r>
              <a:rPr lang="ko-KR" altLang="en-US" sz="1400" b="1" kern="100" dirty="0">
                <a:latin typeface="+mn-ea"/>
              </a:rPr>
              <a:t>공급원가 데이터가 존재하지 않음 </a:t>
            </a:r>
          </a:p>
          <a:p>
            <a:pPr algn="just">
              <a:spcBef>
                <a:spcPts val="600"/>
              </a:spcBef>
            </a:pPr>
            <a:r>
              <a:rPr lang="en-US" altLang="ko-KR" sz="1400" b="1" kern="100" dirty="0">
                <a:latin typeface="+mn-ea"/>
                <a:sym typeface="Wingdings" pitchFamily="2" charset="2"/>
              </a:rPr>
              <a:t></a:t>
            </a:r>
            <a:r>
              <a:rPr lang="en-US" altLang="ko-KR" sz="1400" b="1" kern="100" dirty="0">
                <a:latin typeface="+mn-ea"/>
              </a:rPr>
              <a:t> </a:t>
            </a:r>
            <a:r>
              <a:rPr lang="ko-KR" altLang="en-US" sz="1400" b="1" kern="100" dirty="0"/>
              <a:t>해당 값을 </a:t>
            </a:r>
            <a:r>
              <a:rPr lang="en-US" altLang="ko-KR" sz="1400" b="1" kern="100" dirty="0"/>
              <a:t>-1</a:t>
            </a:r>
            <a:r>
              <a:rPr lang="ko-KR" altLang="en-US" sz="1400" b="1" kern="100" dirty="0"/>
              <a:t>으로 변경해 데이터 분석에 용이하도록 만들었음 </a:t>
            </a:r>
            <a:r>
              <a:rPr lang="en-US" altLang="ko-KR" sz="1400" b="1" kern="100" dirty="0"/>
              <a:t> </a:t>
            </a:r>
            <a:endParaRPr lang="ko-KR" altLang="en-US" sz="1400" b="1" kern="100" dirty="0"/>
          </a:p>
        </p:txBody>
      </p: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31C0C5FA-21D7-4BE0-A84C-3FBB2B08A5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2002868"/>
              </p:ext>
            </p:extLst>
          </p:nvPr>
        </p:nvGraphicFramePr>
        <p:xfrm>
          <a:off x="2279539" y="4937225"/>
          <a:ext cx="2695476" cy="13948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8492">
                  <a:extLst>
                    <a:ext uri="{9D8B030D-6E8A-4147-A177-3AD203B41FA5}">
                      <a16:colId xmlns:a16="http://schemas.microsoft.com/office/drawing/2014/main" val="291044837"/>
                    </a:ext>
                  </a:extLst>
                </a:gridCol>
                <a:gridCol w="898492">
                  <a:extLst>
                    <a:ext uri="{9D8B030D-6E8A-4147-A177-3AD203B41FA5}">
                      <a16:colId xmlns:a16="http://schemas.microsoft.com/office/drawing/2014/main" val="1228819538"/>
                    </a:ext>
                  </a:extLst>
                </a:gridCol>
                <a:gridCol w="898492">
                  <a:extLst>
                    <a:ext uri="{9D8B030D-6E8A-4147-A177-3AD203B41FA5}">
                      <a16:colId xmlns:a16="http://schemas.microsoft.com/office/drawing/2014/main" val="1454203564"/>
                    </a:ext>
                  </a:extLst>
                </a:gridCol>
              </a:tblGrid>
              <a:tr h="34872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결측치 처리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09963"/>
                  </a:ext>
                </a:extLst>
              </a:tr>
              <a:tr h="3487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상품명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88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132626"/>
                  </a:ext>
                </a:extLst>
              </a:tr>
              <a:tr h="3487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상품번호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88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254524"/>
                  </a:ext>
                </a:extLst>
              </a:tr>
              <a:tr h="348723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521844"/>
                  </a:ext>
                </a:extLst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379236" y="3808183"/>
            <a:ext cx="11561885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37" indent="-285737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kern="100" dirty="0"/>
              <a:t>상품명과 상품번호 데이터의 경우</a:t>
            </a:r>
            <a:r>
              <a:rPr lang="en-US" altLang="ko-KR" sz="1400" b="1" kern="100" dirty="0"/>
              <a:t>, </a:t>
            </a:r>
            <a:r>
              <a:rPr lang="en-US" altLang="ko-KR" sz="1400" b="1" kern="100" dirty="0">
                <a:latin typeface="+mn-ea"/>
              </a:rPr>
              <a:t>2017</a:t>
            </a:r>
            <a:r>
              <a:rPr lang="ko-KR" altLang="en-US" sz="1400" b="1" kern="100" dirty="0">
                <a:latin typeface="+mn-ea"/>
              </a:rPr>
              <a:t>년에 데이터가</a:t>
            </a:r>
            <a:endParaRPr lang="en-US" altLang="ko-KR" sz="1400" b="1" kern="100" dirty="0">
              <a:latin typeface="+mn-ea"/>
            </a:endParaRPr>
          </a:p>
          <a:p>
            <a:pPr>
              <a:spcBef>
                <a:spcPts val="600"/>
              </a:spcBef>
            </a:pPr>
            <a:r>
              <a:rPr lang="en-US" altLang="ko-KR" sz="1400" b="1" kern="100" dirty="0">
                <a:latin typeface="+mn-ea"/>
              </a:rPr>
              <a:t>     </a:t>
            </a:r>
            <a:r>
              <a:rPr lang="ko-KR" altLang="en-US" sz="1400" b="1" kern="100" dirty="0">
                <a:latin typeface="+mn-ea"/>
              </a:rPr>
              <a:t>존재하지</a:t>
            </a:r>
            <a:r>
              <a:rPr lang="en-US" altLang="ko-KR" sz="1400" b="1" kern="100" dirty="0">
                <a:latin typeface="+mn-ea"/>
              </a:rPr>
              <a:t> </a:t>
            </a:r>
            <a:r>
              <a:rPr lang="ko-KR" altLang="en-US" sz="1400" b="1" kern="100" dirty="0">
                <a:latin typeface="+mn-ea"/>
              </a:rPr>
              <a:t>않음</a:t>
            </a:r>
            <a:endParaRPr lang="en-US" altLang="ko-KR" sz="1400" b="1" kern="100" dirty="0">
              <a:latin typeface="+mn-ea"/>
            </a:endParaRPr>
          </a:p>
          <a:p>
            <a:pPr>
              <a:spcBef>
                <a:spcPts val="600"/>
              </a:spcBef>
            </a:pPr>
            <a:r>
              <a:rPr lang="ko-KR" altLang="en-US" sz="1400" b="1" kern="100" dirty="0">
                <a:latin typeface="+mn-ea"/>
              </a:rPr>
              <a:t>  </a:t>
            </a:r>
            <a:r>
              <a:rPr lang="en-US" altLang="ko-KR" sz="1400" b="1" kern="100" dirty="0"/>
              <a:t> </a:t>
            </a:r>
            <a:r>
              <a:rPr lang="en-US" altLang="ko-KR" sz="1400" b="1" kern="100" dirty="0">
                <a:sym typeface="Wingdings" pitchFamily="2" charset="2"/>
              </a:rPr>
              <a:t> </a:t>
            </a:r>
            <a:r>
              <a:rPr lang="ko-KR" altLang="en-US" sz="1400" b="1" kern="100" dirty="0"/>
              <a:t>결측치를 </a:t>
            </a:r>
            <a:r>
              <a:rPr lang="en-US" altLang="ko-KR" sz="1400" b="1" kern="100" dirty="0"/>
              <a:t>‘2017</a:t>
            </a:r>
            <a:r>
              <a:rPr lang="ko-KR" altLang="en-US" sz="1400" b="1" kern="100" dirty="0"/>
              <a:t>년 상품</a:t>
            </a:r>
            <a:r>
              <a:rPr lang="en-US" altLang="ko-KR" sz="1400" b="1" kern="100" dirty="0"/>
              <a:t>’  </a:t>
            </a:r>
            <a:r>
              <a:rPr lang="ko-KR" altLang="en-US" sz="1400" b="1" kern="100" dirty="0"/>
              <a:t>또는 </a:t>
            </a:r>
            <a:r>
              <a:rPr lang="en-US" altLang="ko-KR" sz="1400" b="1" kern="100" dirty="0"/>
              <a:t>‘2017</a:t>
            </a:r>
            <a:r>
              <a:rPr lang="ko-KR" altLang="en-US" sz="1400" b="1" kern="100" dirty="0"/>
              <a:t>년 상품번호</a:t>
            </a:r>
            <a:r>
              <a:rPr lang="en-US" altLang="ko-KR" sz="1400" b="1" kern="100" dirty="0"/>
              <a:t>’</a:t>
            </a:r>
            <a:r>
              <a:rPr lang="ko-KR" altLang="en-US" sz="1400" b="1" kern="100" dirty="0"/>
              <a:t>로 변경</a:t>
            </a:r>
          </a:p>
        </p:txBody>
      </p:sp>
      <p:pic>
        <p:nvPicPr>
          <p:cNvPr id="1036" name="Picture 12" descr="https://lh3.googleusercontent.com/8uNKDWEBl0Fu8KTqTxNlDfoUhXFyL0p2V3m_YY-ZVmR1DauRsDBqU7p0YTVYHT0PtTpZJ9ROgD0FNFAgCSXddRWqjiMxcK2QDQxiVQAmVm_dR0a8gdfQjDC9e1DB-d7ww6u8Xxe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6429" y="4567944"/>
            <a:ext cx="1379431" cy="1764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lh5.googleusercontent.com/LnZEmwiHCUDJUTYVajAXdE-zlOAdosxStfZoN_rzezc-fXGtMJe6rBPW4ZTAHbDBjNqcXTYyq4knUsp0LQiObrzx32KY2giVWWB3rzWmLjkgLkzUjXqFP1bA2GBNGO8Gnpzcfyl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2753" y="4503200"/>
            <a:ext cx="1486601" cy="1875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직사각형 31"/>
          <p:cNvSpPr/>
          <p:nvPr/>
        </p:nvSpPr>
        <p:spPr>
          <a:xfrm>
            <a:off x="2513755" y="1463531"/>
            <a:ext cx="19223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latin typeface="Segoe UI" panose="020B0502040204020203" pitchFamily="34" charset="0"/>
              </a:rPr>
              <a:t>&lt;</a:t>
            </a:r>
            <a:r>
              <a:rPr lang="ko-KR" altLang="en-US" sz="1200" b="1" dirty="0">
                <a:latin typeface="Segoe UI" panose="020B0502040204020203" pitchFamily="34" charset="0"/>
              </a:rPr>
              <a:t>정제 전 공급원가 데이터</a:t>
            </a:r>
            <a:r>
              <a:rPr lang="en-US" altLang="ko-KR" sz="1200" b="1" dirty="0">
                <a:latin typeface="Segoe UI" panose="020B0502040204020203" pitchFamily="34" charset="0"/>
              </a:rPr>
              <a:t>&gt;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7128509" y="1463531"/>
            <a:ext cx="41422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latin typeface="Segoe UI" panose="020B0502040204020203" pitchFamily="34" charset="0"/>
              </a:rPr>
              <a:t>&lt;</a:t>
            </a:r>
            <a:r>
              <a:rPr lang="ko-KR" altLang="en-US" sz="1200" b="1" dirty="0">
                <a:latin typeface="Segoe UI" panose="020B0502040204020203" pitchFamily="34" charset="0"/>
              </a:rPr>
              <a:t>정제 후 공급원가 데이터</a:t>
            </a:r>
            <a:r>
              <a:rPr lang="en-US" altLang="ko-KR" sz="1200" b="1" dirty="0">
                <a:latin typeface="Segoe UI" panose="020B0502040204020203" pitchFamily="34" charset="0"/>
              </a:rPr>
              <a:t>&gt;</a:t>
            </a:r>
          </a:p>
        </p:txBody>
      </p:sp>
      <p:sp>
        <p:nvSpPr>
          <p:cNvPr id="34" name="오른쪽 화살표 33"/>
          <p:cNvSpPr/>
          <p:nvPr/>
        </p:nvSpPr>
        <p:spPr>
          <a:xfrm>
            <a:off x="5386086" y="2127450"/>
            <a:ext cx="598031" cy="750919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6255501" y="3825259"/>
            <a:ext cx="56856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37" indent="-285737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kern="100" dirty="0"/>
              <a:t>카드사 데이터의 경우</a:t>
            </a:r>
            <a:r>
              <a:rPr lang="en-US" altLang="ko-KR" sz="1400" b="1" kern="100" dirty="0"/>
              <a:t>, </a:t>
            </a:r>
            <a:r>
              <a:rPr lang="ko-KR" altLang="en-US" sz="1400" b="1" kern="100" dirty="0"/>
              <a:t>카드사명이 포함되어있지 않았음</a:t>
            </a:r>
            <a:endParaRPr lang="en-US" altLang="ko-KR" sz="1400" b="1" kern="100" dirty="0"/>
          </a:p>
          <a:p>
            <a:pPr>
              <a:spcBef>
                <a:spcPts val="600"/>
              </a:spcBef>
            </a:pPr>
            <a:r>
              <a:rPr lang="en-US" altLang="ko-KR" sz="1400" b="1" kern="100" dirty="0"/>
              <a:t>  </a:t>
            </a:r>
            <a:r>
              <a:rPr lang="en-US" altLang="ko-KR" sz="1400" b="1" kern="100" dirty="0">
                <a:sym typeface="Wingdings" pitchFamily="2" charset="2"/>
              </a:rPr>
              <a:t></a:t>
            </a:r>
            <a:r>
              <a:rPr lang="en-US" altLang="ko-KR" sz="1400" b="1" kern="100" dirty="0"/>
              <a:t> </a:t>
            </a:r>
            <a:r>
              <a:rPr lang="ko-KR" altLang="en-US" sz="1400" b="1" kern="100" dirty="0"/>
              <a:t> 결측치를 </a:t>
            </a:r>
            <a:r>
              <a:rPr lang="en-US" altLang="ko-KR" sz="1400" b="1" kern="100" dirty="0"/>
              <a:t>‘</a:t>
            </a:r>
            <a:r>
              <a:rPr lang="ko-KR" altLang="en-US" sz="1400" b="1" kern="100" dirty="0"/>
              <a:t>기타</a:t>
            </a:r>
            <a:r>
              <a:rPr lang="en-US" altLang="ko-KR" sz="1400" b="1" kern="100" dirty="0"/>
              <a:t>’</a:t>
            </a:r>
            <a:r>
              <a:rPr lang="ko-KR" altLang="en-US" sz="1400" b="1" kern="100" dirty="0"/>
              <a:t>로 변경해 데이터 분석에 용이하도록 만들었음</a:t>
            </a:r>
          </a:p>
        </p:txBody>
      </p:sp>
      <p:sp>
        <p:nvSpPr>
          <p:cNvPr id="37" name="오른쪽 화살표 36"/>
          <p:cNvSpPr/>
          <p:nvPr/>
        </p:nvSpPr>
        <p:spPr>
          <a:xfrm>
            <a:off x="8321048" y="4941914"/>
            <a:ext cx="596509" cy="750919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735E28-2682-4C9C-AC7D-99BDD078EDA3}"/>
              </a:ext>
            </a:extLst>
          </p:cNvPr>
          <p:cNvSpPr/>
          <p:nvPr/>
        </p:nvSpPr>
        <p:spPr>
          <a:xfrm flipH="1">
            <a:off x="460948" y="867928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B6E8EF1-5F65-4E1A-951B-87BFF19D76E1}"/>
              </a:ext>
            </a:extLst>
          </p:cNvPr>
          <p:cNvSpPr/>
          <p:nvPr/>
        </p:nvSpPr>
        <p:spPr>
          <a:xfrm flipH="1">
            <a:off x="460948" y="3825259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5DB8B50-224A-41C1-B3E7-638DD78148B1}"/>
              </a:ext>
            </a:extLst>
          </p:cNvPr>
          <p:cNvSpPr/>
          <p:nvPr/>
        </p:nvSpPr>
        <p:spPr>
          <a:xfrm flipH="1">
            <a:off x="6337213" y="3878476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9688EF4-A3F7-463E-A7DB-0D98352C4336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항목 정제 작업 </a:t>
            </a:r>
            <a:r>
              <a:rPr lang="en-US" altLang="ko-KR" sz="2000" b="1" dirty="0"/>
              <a:t>(1) Log Order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548044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96C04E-983C-4ECC-AB2A-F96F50ED85D8}"/>
              </a:ext>
            </a:extLst>
          </p:cNvPr>
          <p:cNvSpPr/>
          <p:nvPr/>
        </p:nvSpPr>
        <p:spPr>
          <a:xfrm>
            <a:off x="363384" y="880606"/>
            <a:ext cx="9765317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37" indent="-285737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dirty="0"/>
              <a:t>제조사 결측치의 경우 </a:t>
            </a:r>
            <a:r>
              <a:rPr lang="en-US" altLang="ko-KR" sz="1400" b="1" kern="100" dirty="0"/>
              <a:t>, </a:t>
            </a:r>
            <a:r>
              <a:rPr lang="ko-KR" altLang="en-US" sz="1400" b="1" kern="100" dirty="0">
                <a:latin typeface="+mn-ea"/>
              </a:rPr>
              <a:t>제조사 데이터가 존재하지 않거나 공급사와 제조사 데이터가 논리적으로 통일성이 없음 </a:t>
            </a:r>
            <a:endParaRPr lang="en-US" altLang="ko-KR" sz="1400" b="1" kern="100" dirty="0">
              <a:latin typeface="+mn-ea"/>
            </a:endParaRPr>
          </a:p>
          <a:p>
            <a:pPr>
              <a:spcBef>
                <a:spcPts val="600"/>
              </a:spcBef>
            </a:pPr>
            <a:r>
              <a:rPr lang="en-US" altLang="ko-KR" sz="1400" b="1" kern="100" dirty="0">
                <a:latin typeface="+mn-ea"/>
              </a:rPr>
              <a:t>     </a:t>
            </a:r>
            <a:r>
              <a:rPr lang="en-US" altLang="ko-KR" sz="1400" b="1" kern="100" dirty="0">
                <a:latin typeface="+mn-ea"/>
                <a:sym typeface="Wingdings" pitchFamily="2" charset="2"/>
              </a:rPr>
              <a:t> </a:t>
            </a:r>
            <a:r>
              <a:rPr lang="ko-KR" altLang="en-US" sz="1400" b="1" dirty="0"/>
              <a:t>해당 컬럼을 삭제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삭제한 결과 </a:t>
            </a:r>
            <a:r>
              <a:rPr lang="en-US" altLang="ko-KR" sz="1400" b="1" dirty="0"/>
              <a:t>Product </a:t>
            </a:r>
            <a:r>
              <a:rPr lang="ko-KR" altLang="en-US" sz="1400" b="1" dirty="0"/>
              <a:t>파일 컬럼에 제조사가 보이지 않음</a:t>
            </a:r>
            <a:r>
              <a:rPr lang="en-US" altLang="ko-KR" sz="1400" b="1" dirty="0"/>
              <a:t>.</a:t>
            </a:r>
            <a:endParaRPr lang="ko-KR" altLang="en-US" sz="1400" b="1" kern="1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27" y="4424825"/>
            <a:ext cx="3271308" cy="2141527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63384" y="3381237"/>
            <a:ext cx="1156188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37" indent="-285737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dirty="0"/>
              <a:t>판매가가 </a:t>
            </a:r>
            <a:r>
              <a:rPr lang="en-US" altLang="ko-KR" sz="1400" b="1" dirty="0"/>
              <a:t>0</a:t>
            </a:r>
            <a:r>
              <a:rPr lang="ko-KR" altLang="en-US" sz="1400" b="1" dirty="0"/>
              <a:t>인 이상치의 경우</a:t>
            </a:r>
            <a:r>
              <a:rPr lang="en-US" altLang="ko-KR" sz="1400" b="1" dirty="0"/>
              <a:t>, </a:t>
            </a:r>
            <a:r>
              <a:rPr lang="ko-KR" altLang="en-US" sz="1400" b="1" kern="100" dirty="0"/>
              <a:t>사은품은</a:t>
            </a:r>
            <a:r>
              <a:rPr lang="en-US" altLang="ko-KR" sz="1400" b="1" kern="100" dirty="0"/>
              <a:t> </a:t>
            </a:r>
            <a:r>
              <a:rPr lang="ko-KR" altLang="en-US" sz="1400" b="1" kern="100" dirty="0"/>
              <a:t>판매가가 </a:t>
            </a:r>
            <a:r>
              <a:rPr lang="en-US" altLang="ko-KR" sz="1400" b="1" kern="100" dirty="0"/>
              <a:t>0</a:t>
            </a:r>
            <a:r>
              <a:rPr lang="ko-KR" altLang="en-US" sz="1400" b="1" kern="100" dirty="0"/>
              <a:t>원으로 책정되어있기 때문에 이상치를 </a:t>
            </a:r>
            <a:r>
              <a:rPr lang="ko-KR" altLang="en-US" sz="1400" b="1" dirty="0"/>
              <a:t>사은품이라고 판단했음</a:t>
            </a:r>
            <a:endParaRPr lang="en-US" altLang="ko-KR" sz="1400" b="1" dirty="0"/>
          </a:p>
          <a:p>
            <a:pPr>
              <a:spcBef>
                <a:spcPts val="600"/>
              </a:spcBef>
            </a:pPr>
            <a:r>
              <a:rPr lang="en-US" altLang="ko-KR" sz="1400" b="1" dirty="0"/>
              <a:t>      </a:t>
            </a:r>
            <a:r>
              <a:rPr lang="en-US" altLang="ko-KR" sz="1400" b="1" dirty="0">
                <a:sym typeface="Wingdings" pitchFamily="2" charset="2"/>
              </a:rPr>
              <a:t></a:t>
            </a:r>
            <a:r>
              <a:rPr lang="ko-KR" altLang="en-US" sz="1400" b="1" kern="100" dirty="0"/>
              <a:t> 사은품은 판매한 물품이 아니므로 해당 이상치 삭제</a:t>
            </a:r>
            <a:r>
              <a:rPr lang="en-US" altLang="ko-KR" sz="1400" b="1" kern="100" dirty="0"/>
              <a:t>,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판매가 범위가 </a:t>
            </a:r>
            <a:r>
              <a:rPr lang="en-US" altLang="ko-KR" sz="1400" b="1" dirty="0"/>
              <a:t>0~1000</a:t>
            </a:r>
            <a:r>
              <a:rPr lang="ko-KR" altLang="en-US" sz="1400" b="1" dirty="0"/>
              <a:t>원인 그래프 중 </a:t>
            </a:r>
            <a:r>
              <a:rPr lang="en-US" altLang="ko-KR" sz="1400" b="1" dirty="0"/>
              <a:t>0</a:t>
            </a:r>
            <a:r>
              <a:rPr lang="ko-KR" altLang="en-US" sz="1400" b="1" dirty="0"/>
              <a:t>원인 값이 보이지 않음</a:t>
            </a:r>
            <a:r>
              <a:rPr lang="en-US" altLang="ko-KR" sz="1400" b="1" dirty="0"/>
              <a:t>.</a:t>
            </a:r>
            <a:r>
              <a:rPr lang="ko-KR" altLang="en-US" sz="1400" b="1" dirty="0"/>
              <a:t>  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516435" y="4120661"/>
            <a:ext cx="210346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latin typeface="Segoe UI" panose="020B0502040204020203" pitchFamily="34" charset="0"/>
              </a:rPr>
              <a:t>&lt;</a:t>
            </a:r>
            <a:r>
              <a:rPr lang="ko-KR" altLang="en-US" sz="1200" b="1" dirty="0">
                <a:latin typeface="Segoe UI" panose="020B0502040204020203" pitchFamily="34" charset="0"/>
              </a:rPr>
              <a:t>정제 전 모든 범위의 판매가</a:t>
            </a:r>
            <a:r>
              <a:rPr lang="en-US" altLang="ko-KR" sz="1200" b="1" dirty="0">
                <a:latin typeface="Segoe UI" panose="020B0502040204020203" pitchFamily="34" charset="0"/>
              </a:rPr>
              <a:t>&gt;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9203" y="4410626"/>
            <a:ext cx="3269637" cy="2165821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968" y="4410629"/>
            <a:ext cx="3189235" cy="2117785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6581585" y="4085590"/>
            <a:ext cx="28648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latin typeface="Segoe UI" panose="020B0502040204020203" pitchFamily="34" charset="0"/>
              </a:rPr>
              <a:t>&lt;</a:t>
            </a:r>
            <a:r>
              <a:rPr lang="ko-KR" altLang="en-US" sz="1200" b="1" dirty="0">
                <a:latin typeface="Segoe UI" panose="020B0502040204020203" pitchFamily="34" charset="0"/>
              </a:rPr>
              <a:t>정제 후 </a:t>
            </a:r>
            <a:r>
              <a:rPr lang="en-US" altLang="ko-KR" sz="1200" b="1" dirty="0">
                <a:latin typeface="Segoe UI" panose="020B0502040204020203" pitchFamily="34" charset="0"/>
              </a:rPr>
              <a:t>0</a:t>
            </a:r>
            <a:r>
              <a:rPr lang="ko-KR" altLang="en-US" sz="1200" b="1" dirty="0">
                <a:latin typeface="Segoe UI" panose="020B0502040204020203" pitchFamily="34" charset="0"/>
              </a:rPr>
              <a:t>원에서 </a:t>
            </a:r>
            <a:r>
              <a:rPr lang="en-US" altLang="ko-KR" sz="1200" b="1" dirty="0">
                <a:latin typeface="Segoe UI" panose="020B0502040204020203" pitchFamily="34" charset="0"/>
              </a:rPr>
              <a:t>1000</a:t>
            </a:r>
            <a:r>
              <a:rPr lang="ko-KR" altLang="en-US" sz="1200" b="1" dirty="0">
                <a:latin typeface="Segoe UI" panose="020B0502040204020203" pitchFamily="34" charset="0"/>
              </a:rPr>
              <a:t>원 범위의 판매가</a:t>
            </a:r>
            <a:r>
              <a:rPr lang="en-US" altLang="ko-KR" sz="1200" b="1" dirty="0">
                <a:latin typeface="Segoe UI" panose="020B0502040204020203" pitchFamily="34" charset="0"/>
              </a:rPr>
              <a:t>&gt;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0719" y="2621626"/>
            <a:ext cx="7441437" cy="541023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0716" y="1665845"/>
            <a:ext cx="7324725" cy="533400"/>
          </a:xfrm>
          <a:prstGeom prst="rect">
            <a:avLst/>
          </a:prstGeom>
        </p:spPr>
      </p:pic>
      <p:sp>
        <p:nvSpPr>
          <p:cNvPr id="31" name="오른쪽 화살표 30"/>
          <p:cNvSpPr/>
          <p:nvPr/>
        </p:nvSpPr>
        <p:spPr>
          <a:xfrm rot="5400000">
            <a:off x="6608966" y="2024295"/>
            <a:ext cx="408231" cy="54744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오른쪽 화살표 31"/>
          <p:cNvSpPr/>
          <p:nvPr/>
        </p:nvSpPr>
        <p:spPr>
          <a:xfrm>
            <a:off x="4110423" y="4982041"/>
            <a:ext cx="615460" cy="718567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801323" y="1625798"/>
            <a:ext cx="21157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latin typeface="Segoe UI" panose="020B0502040204020203" pitchFamily="34" charset="0"/>
              </a:rPr>
              <a:t>&lt;</a:t>
            </a:r>
            <a:r>
              <a:rPr lang="ko-KR" altLang="en-US" sz="1200" b="1" dirty="0">
                <a:latin typeface="Segoe UI" panose="020B0502040204020203" pitchFamily="34" charset="0"/>
              </a:rPr>
              <a:t>정제 전 </a:t>
            </a:r>
            <a:r>
              <a:rPr lang="en-US" altLang="ko-KR" sz="1200" b="1" dirty="0">
                <a:latin typeface="Segoe UI" panose="020B0502040204020203" pitchFamily="34" charset="0"/>
              </a:rPr>
              <a:t>Product </a:t>
            </a:r>
            <a:r>
              <a:rPr lang="ko-KR" altLang="en-US" sz="1200" b="1" dirty="0">
                <a:latin typeface="Segoe UI" panose="020B0502040204020203" pitchFamily="34" charset="0"/>
              </a:rPr>
              <a:t>파일 컬럼</a:t>
            </a:r>
            <a:r>
              <a:rPr lang="en-US" altLang="ko-KR" sz="1200" b="1" dirty="0">
                <a:latin typeface="Segoe UI" panose="020B0502040204020203" pitchFamily="34" charset="0"/>
              </a:rPr>
              <a:t>&gt;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789922" y="2586410"/>
            <a:ext cx="21157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latin typeface="Segoe UI" panose="020B0502040204020203" pitchFamily="34" charset="0"/>
              </a:rPr>
              <a:t>&lt;</a:t>
            </a:r>
            <a:r>
              <a:rPr lang="ko-KR" altLang="en-US" sz="1200" b="1" dirty="0">
                <a:latin typeface="Segoe UI" panose="020B0502040204020203" pitchFamily="34" charset="0"/>
              </a:rPr>
              <a:t>정제 후 </a:t>
            </a:r>
            <a:r>
              <a:rPr lang="en-US" altLang="ko-KR" sz="1200" b="1" dirty="0">
                <a:latin typeface="Segoe UI" panose="020B0502040204020203" pitchFamily="34" charset="0"/>
              </a:rPr>
              <a:t>Product </a:t>
            </a:r>
            <a:r>
              <a:rPr lang="ko-KR" altLang="en-US" sz="1200" b="1" dirty="0">
                <a:latin typeface="Segoe UI" panose="020B0502040204020203" pitchFamily="34" charset="0"/>
              </a:rPr>
              <a:t>파일 컬럼</a:t>
            </a:r>
            <a:r>
              <a:rPr lang="en-US" altLang="ko-KR" sz="1200" b="1" dirty="0">
                <a:latin typeface="Segoe UI" panose="020B0502040204020203" pitchFamily="34" charset="0"/>
              </a:rPr>
              <a:t>&gt;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9E8B5EC-7FA5-4F16-974F-2893B75D5A12}"/>
              </a:ext>
            </a:extLst>
          </p:cNvPr>
          <p:cNvSpPr/>
          <p:nvPr/>
        </p:nvSpPr>
        <p:spPr>
          <a:xfrm>
            <a:off x="9757463" y="1629185"/>
            <a:ext cx="648183" cy="2769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E7E6481-9A12-440C-9C4C-44F4D720EB94}"/>
              </a:ext>
            </a:extLst>
          </p:cNvPr>
          <p:cNvSpPr/>
          <p:nvPr/>
        </p:nvSpPr>
        <p:spPr>
          <a:xfrm flipH="1">
            <a:off x="460949" y="911367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B8CC39A-1F10-4FFF-AA27-07F49398E4EF}"/>
              </a:ext>
            </a:extLst>
          </p:cNvPr>
          <p:cNvSpPr/>
          <p:nvPr/>
        </p:nvSpPr>
        <p:spPr>
          <a:xfrm flipH="1">
            <a:off x="460949" y="3377584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968A4AE-C900-4CB5-82B0-3E2D5334D04D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항목 정제 작업 </a:t>
            </a:r>
            <a:r>
              <a:rPr lang="en-US" altLang="ko-KR" sz="2000" b="1" dirty="0"/>
              <a:t>(2) Master Product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804136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1C0C5FA-21D7-4BE0-A84C-3FBB2B08A5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813106"/>
              </p:ext>
            </p:extLst>
          </p:nvPr>
        </p:nvGraphicFramePr>
        <p:xfrm>
          <a:off x="4484463" y="1664059"/>
          <a:ext cx="2695476" cy="1611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8492">
                  <a:extLst>
                    <a:ext uri="{9D8B030D-6E8A-4147-A177-3AD203B41FA5}">
                      <a16:colId xmlns:a16="http://schemas.microsoft.com/office/drawing/2014/main" val="291044837"/>
                    </a:ext>
                  </a:extLst>
                </a:gridCol>
                <a:gridCol w="898492">
                  <a:extLst>
                    <a:ext uri="{9D8B030D-6E8A-4147-A177-3AD203B41FA5}">
                      <a16:colId xmlns:a16="http://schemas.microsoft.com/office/drawing/2014/main" val="1228819538"/>
                    </a:ext>
                  </a:extLst>
                </a:gridCol>
                <a:gridCol w="898492">
                  <a:extLst>
                    <a:ext uri="{9D8B030D-6E8A-4147-A177-3AD203B41FA5}">
                      <a16:colId xmlns:a16="http://schemas.microsoft.com/office/drawing/2014/main" val="1454203564"/>
                    </a:ext>
                  </a:extLst>
                </a:gridCol>
              </a:tblGrid>
              <a:tr h="34872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결측치 처리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09963"/>
                  </a:ext>
                </a:extLst>
              </a:tr>
              <a:tr h="34872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주소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634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132626"/>
                  </a:ext>
                </a:extLst>
              </a:tr>
              <a:tr h="34872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최종접속일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52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254524"/>
                  </a:ext>
                </a:extLst>
              </a:tr>
              <a:tr h="34872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최종주문일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1422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521844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81B1D924-E218-4242-91AA-2C42176071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493317"/>
              </p:ext>
            </p:extLst>
          </p:nvPr>
        </p:nvGraphicFramePr>
        <p:xfrm>
          <a:off x="1355061" y="4504600"/>
          <a:ext cx="2357106" cy="13948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553">
                  <a:extLst>
                    <a:ext uri="{9D8B030D-6E8A-4147-A177-3AD203B41FA5}">
                      <a16:colId xmlns:a16="http://schemas.microsoft.com/office/drawing/2014/main" val="291044837"/>
                    </a:ext>
                  </a:extLst>
                </a:gridCol>
                <a:gridCol w="1178553">
                  <a:extLst>
                    <a:ext uri="{9D8B030D-6E8A-4147-A177-3AD203B41FA5}">
                      <a16:colId xmlns:a16="http://schemas.microsoft.com/office/drawing/2014/main" val="1454203564"/>
                    </a:ext>
                  </a:extLst>
                </a:gridCol>
              </a:tblGrid>
              <a:tr h="34872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사업자 구분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09963"/>
                  </a:ext>
                </a:extLst>
              </a:tr>
              <a:tr h="3487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개인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개인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132626"/>
                  </a:ext>
                </a:extLst>
              </a:tr>
              <a:tr h="3487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사업자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사업자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254524"/>
                  </a:ext>
                </a:extLst>
              </a:tr>
              <a:tr h="3487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외국인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개인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521844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55B2F60A-B331-4BE7-BC5F-1C9C7F0080C9}"/>
              </a:ext>
            </a:extLst>
          </p:cNvPr>
          <p:cNvGrpSpPr/>
          <p:nvPr/>
        </p:nvGrpSpPr>
        <p:grpSpPr>
          <a:xfrm>
            <a:off x="4184917" y="4380803"/>
            <a:ext cx="7105384" cy="2077452"/>
            <a:chOff x="5393846" y="4315520"/>
            <a:chExt cx="5236577" cy="153105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4E13B554-2C3F-4924-9282-27B00E2EF5A1}"/>
                </a:ext>
              </a:extLst>
            </p:cNvPr>
            <p:cNvGrpSpPr/>
            <p:nvPr/>
          </p:nvGrpSpPr>
          <p:grpSpPr>
            <a:xfrm>
              <a:off x="5393846" y="4315520"/>
              <a:ext cx="2858761" cy="1531055"/>
              <a:chOff x="260947" y="4637966"/>
              <a:chExt cx="2858761" cy="1531055"/>
            </a:xfrm>
          </p:grpSpPr>
          <p:pic>
            <p:nvPicPr>
              <p:cNvPr id="19" name="Image5">
                <a:extLst>
                  <a:ext uri="{FF2B5EF4-FFF2-40B4-BE49-F238E27FC236}">
                    <a16:creationId xmlns:a16="http://schemas.microsoft.com/office/drawing/2014/main" id="{C773A1C0-4AF5-4E93-86E8-04D5F259EE4A}"/>
                  </a:ext>
                </a:extLst>
              </p:cNvPr>
              <p:cNvPicPr/>
              <p:nvPr/>
            </p:nvPicPr>
            <p:blipFill rotWithShape="1">
              <a:blip r:embed="rId2">
                <a:lum/>
                <a:alphaModFix/>
              </a:blip>
              <a:srcRect l="2395" t="12066" r="46042" b="54876"/>
              <a:stretch/>
            </p:blipFill>
            <p:spPr>
              <a:xfrm>
                <a:off x="389226" y="4637966"/>
                <a:ext cx="2395220" cy="1511180"/>
              </a:xfrm>
              <a:prstGeom prst="rect">
                <a:avLst/>
              </a:prstGeom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DF5BE4EE-99D6-4B4A-800A-17691F451197}"/>
                  </a:ext>
                </a:extLst>
              </p:cNvPr>
              <p:cNvSpPr/>
              <p:nvPr/>
            </p:nvSpPr>
            <p:spPr>
              <a:xfrm>
                <a:off x="260947" y="6020475"/>
                <a:ext cx="1076960" cy="148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개인</a:t>
                </a: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823C6428-A6BE-4F0E-B985-E8E7A2CEA3D8}"/>
                  </a:ext>
                </a:extLst>
              </p:cNvPr>
              <p:cNvSpPr/>
              <p:nvPr/>
            </p:nvSpPr>
            <p:spPr>
              <a:xfrm>
                <a:off x="1151848" y="6020475"/>
                <a:ext cx="1076960" cy="148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사업자</a:t>
                </a: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A3FEB8F6-2655-435E-9AEA-82C690C206DD}"/>
                  </a:ext>
                </a:extLst>
              </p:cNvPr>
              <p:cNvSpPr/>
              <p:nvPr/>
            </p:nvSpPr>
            <p:spPr>
              <a:xfrm>
                <a:off x="2042748" y="6020475"/>
                <a:ext cx="1076960" cy="148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외국인</a:t>
                </a:r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99626765-5035-4C48-946A-9B6387D6DD2D}"/>
                </a:ext>
              </a:extLst>
            </p:cNvPr>
            <p:cNvGrpSpPr/>
            <p:nvPr/>
          </p:nvGrpSpPr>
          <p:grpSpPr>
            <a:xfrm>
              <a:off x="8217047" y="4325680"/>
              <a:ext cx="2413376" cy="1520895"/>
              <a:chOff x="2887563" y="4645463"/>
              <a:chExt cx="2413376" cy="1520895"/>
            </a:xfrm>
          </p:grpSpPr>
          <p:pic>
            <p:nvPicPr>
              <p:cNvPr id="24" name="Image5">
                <a:extLst>
                  <a:ext uri="{FF2B5EF4-FFF2-40B4-BE49-F238E27FC236}">
                    <a16:creationId xmlns:a16="http://schemas.microsoft.com/office/drawing/2014/main" id="{AFE63430-E969-4638-8522-6BBE7C52BFF4}"/>
                  </a:ext>
                </a:extLst>
              </p:cNvPr>
              <p:cNvPicPr/>
              <p:nvPr/>
            </p:nvPicPr>
            <p:blipFill rotWithShape="1">
              <a:blip r:embed="rId2">
                <a:lum/>
                <a:alphaModFix/>
              </a:blip>
              <a:srcRect l="2864" t="64524" r="46713" b="2582"/>
              <a:stretch/>
            </p:blipFill>
            <p:spPr>
              <a:xfrm>
                <a:off x="2887563" y="4645463"/>
                <a:ext cx="2342330" cy="1503683"/>
              </a:xfrm>
              <a:prstGeom prst="rect">
                <a:avLst/>
              </a:prstGeom>
            </p:spPr>
          </p:pic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D28A2B82-BD0D-4A00-A3AD-18BFDF7F06EB}"/>
                  </a:ext>
                </a:extLst>
              </p:cNvPr>
              <p:cNvSpPr/>
              <p:nvPr/>
            </p:nvSpPr>
            <p:spPr>
              <a:xfrm>
                <a:off x="2933649" y="6040350"/>
                <a:ext cx="701678" cy="1087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개인</a:t>
                </a: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BC7848C3-4AC6-4F46-B40F-D2B30C7A400A}"/>
                  </a:ext>
                </a:extLst>
              </p:cNvPr>
              <p:cNvSpPr/>
              <p:nvPr/>
            </p:nvSpPr>
            <p:spPr>
              <a:xfrm>
                <a:off x="4599261" y="6017812"/>
                <a:ext cx="701678" cy="148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사업자</a:t>
                </a:r>
              </a:p>
            </p:txBody>
          </p:sp>
        </p:grpSp>
        <p:sp>
          <p:nvSpPr>
            <p:cNvPr id="2" name="오른쪽 화살표 1"/>
            <p:cNvSpPr/>
            <p:nvPr/>
          </p:nvSpPr>
          <p:spPr>
            <a:xfrm>
              <a:off x="7884238" y="4793156"/>
              <a:ext cx="322771" cy="439615"/>
            </a:xfrm>
            <a:prstGeom prst="rightArrow">
              <a:avLst>
                <a:gd name="adj1" fmla="val 50000"/>
                <a:gd name="adj2" fmla="val 60172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211DF85-1C62-42CF-A592-C1B285D5A0F6}"/>
              </a:ext>
            </a:extLst>
          </p:cNvPr>
          <p:cNvSpPr txBox="1"/>
          <p:nvPr/>
        </p:nvSpPr>
        <p:spPr>
          <a:xfrm>
            <a:off x="363384" y="3621676"/>
            <a:ext cx="1135693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37" indent="-285737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dirty="0"/>
              <a:t>사업자 구분이 </a:t>
            </a:r>
            <a:r>
              <a:rPr lang="en-US" altLang="ko-KR" sz="1400" b="1" dirty="0"/>
              <a:t>‘</a:t>
            </a:r>
            <a:r>
              <a:rPr lang="ko-KR" altLang="en-US" sz="1400" b="1" dirty="0"/>
              <a:t>외국인</a:t>
            </a:r>
            <a:r>
              <a:rPr lang="en-US" altLang="ko-KR" sz="1400" b="1" dirty="0"/>
              <a:t>’ </a:t>
            </a:r>
            <a:r>
              <a:rPr lang="ko-KR" altLang="en-US" sz="1400" b="1" dirty="0"/>
              <a:t>인 경우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외국인이 개인에 포함되는지 사업자에 포함되는지 구분이 불가능하기 때문에 이상치가 생겼다고 판단했음</a:t>
            </a:r>
            <a:endParaRPr lang="en-US" altLang="ko-KR" sz="1400" b="1" dirty="0"/>
          </a:p>
          <a:p>
            <a:pPr>
              <a:spcBef>
                <a:spcPts val="600"/>
              </a:spcBef>
            </a:pPr>
            <a:r>
              <a:rPr lang="en-US" altLang="ko-KR" sz="1400" b="1" dirty="0"/>
              <a:t>     </a:t>
            </a:r>
            <a:r>
              <a:rPr lang="en-US" altLang="ko-KR" sz="1400" b="1" dirty="0">
                <a:sym typeface="Wingdings" pitchFamily="2" charset="2"/>
              </a:rPr>
              <a:t></a:t>
            </a:r>
            <a:r>
              <a:rPr lang="ko-KR" altLang="en-US" sz="1400" b="1" kern="100" dirty="0"/>
              <a:t> 외국인의 수가 </a:t>
            </a:r>
            <a:r>
              <a:rPr lang="en-US" altLang="ko-KR" sz="1400" b="1" kern="100" dirty="0"/>
              <a:t>2</a:t>
            </a:r>
            <a:r>
              <a:rPr lang="ko-KR" altLang="en-US" sz="1400" b="1" kern="100" dirty="0"/>
              <a:t>명이고</a:t>
            </a:r>
            <a:r>
              <a:rPr lang="en-US" altLang="ko-KR" sz="1400" b="1" kern="100" dirty="0"/>
              <a:t>,</a:t>
            </a:r>
            <a:r>
              <a:rPr lang="ko-KR" altLang="en-US" sz="1400" b="1" kern="100" dirty="0"/>
              <a:t> 주소지가 국내이기 때문에 개인에 포함</a:t>
            </a:r>
            <a:r>
              <a:rPr lang="ko-KR" altLang="en-US" sz="1400" b="1" dirty="0"/>
              <a:t>했음</a:t>
            </a:r>
            <a:endParaRPr lang="ko-KR" altLang="en-US" sz="1400" b="1" kern="100" dirty="0"/>
          </a:p>
        </p:txBody>
      </p:sp>
      <p:sp>
        <p:nvSpPr>
          <p:cNvPr id="7" name="직사각형 6"/>
          <p:cNvSpPr/>
          <p:nvPr/>
        </p:nvSpPr>
        <p:spPr>
          <a:xfrm>
            <a:off x="363384" y="879168"/>
            <a:ext cx="9765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37" indent="-285737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dirty="0"/>
              <a:t>최종접속일의 결측치는 </a:t>
            </a:r>
            <a:r>
              <a:rPr lang="ko-KR" altLang="en-US" sz="1400" b="1" kern="100" dirty="0">
                <a:latin typeface="+mn-ea"/>
              </a:rPr>
              <a:t>가입을 했지만 홈페이지에 들어가지 않았다고 판단하고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해당 결측치 행을 삭제했으며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최종주문일의 결측치는</a:t>
            </a:r>
            <a:r>
              <a:rPr lang="ko-KR" altLang="en-US" sz="1400" b="1" kern="100" dirty="0">
                <a:latin typeface="+mn-ea"/>
              </a:rPr>
              <a:t> 가입을 했지만 주문하지 않은 경우라고 판단하여 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0000-00-00</a:t>
            </a:r>
            <a:r>
              <a:rPr lang="ko-KR" altLang="en-US" sz="1400" b="1" dirty="0"/>
              <a:t>으로 대체하였음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B187B12-088C-4F91-BEEC-570F41DF66F0}"/>
              </a:ext>
            </a:extLst>
          </p:cNvPr>
          <p:cNvSpPr/>
          <p:nvPr/>
        </p:nvSpPr>
        <p:spPr>
          <a:xfrm flipH="1">
            <a:off x="443019" y="879168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0C1728E-AFAA-4190-A2EC-CDB16021048E}"/>
              </a:ext>
            </a:extLst>
          </p:cNvPr>
          <p:cNvSpPr/>
          <p:nvPr/>
        </p:nvSpPr>
        <p:spPr>
          <a:xfrm flipH="1">
            <a:off x="443019" y="3656950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5DB10B8-A0F0-4996-9CC8-0E7285588CA3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항목 정제 작업 </a:t>
            </a:r>
            <a:r>
              <a:rPr lang="en-US" altLang="ko-KR" sz="2000" b="1" dirty="0"/>
              <a:t>(3) Master Member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01428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5D897C4-2231-4BAC-96DE-1D67B6804D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402840"/>
              </p:ext>
            </p:extLst>
          </p:nvPr>
        </p:nvGraphicFramePr>
        <p:xfrm>
          <a:off x="589280" y="1555617"/>
          <a:ext cx="10810240" cy="37467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63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88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050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7495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변수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500" b="1" dirty="0">
                          <a:solidFill>
                            <a:schemeClr val="tx1"/>
                          </a:solidFill>
                        </a:rPr>
                        <a:t>변수 형태 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500" b="1" dirty="0">
                          <a:solidFill>
                            <a:schemeClr val="tx1"/>
                          </a:solidFill>
                        </a:rPr>
                        <a:t>변환 방법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94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파생 수량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50000"/>
                        </a:lnSpc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수량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상품명</a:t>
                      </a:r>
                      <a:endParaRPr lang="ko-KR" altLang="en-US" sz="1200" b="1" i="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226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비회원 여부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회원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50000"/>
                        </a:lnSpc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주문자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ID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유무</a:t>
                      </a:r>
                    </a:p>
                    <a:p>
                      <a:pPr lvl="0" algn="ctr">
                        <a:lnSpc>
                          <a:spcPct val="150000"/>
                        </a:lnSpc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회원 (True), 비회원 (False)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1226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사은품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범주형 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50000"/>
                        </a:lnSpc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사은품 유무</a:t>
                      </a:r>
                    </a:p>
                    <a:p>
                      <a:pPr lvl="0" algn="ctr">
                        <a:lnSpc>
                          <a:spcPct val="150000"/>
                        </a:lnSpc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사은품 유(True), 무(False) 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49096"/>
                  </a:ext>
                </a:extLst>
              </a:tr>
              <a:tr h="61226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친환경 제품 여부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범주형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친환경 제품 여부 </a:t>
                      </a:r>
                    </a:p>
                    <a:p>
                      <a:pPr lvl="0"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ko-KR" sz="1200" dirty="0"/>
                        <a:t>친환경 (True), 친환경이 아닌 것(False)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028047"/>
                  </a:ext>
                </a:extLst>
              </a:tr>
              <a:tr h="3379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카드사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범주형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카드사 무 ('기타')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171349"/>
                  </a:ext>
                </a:extLst>
              </a:tr>
              <a:tr h="88658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나이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범주형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10~19(10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대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20~29(20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대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30~39(30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대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</a:t>
                      </a:r>
                      <a:r>
                        <a:rPr lang="en-US" altLang="ko-KR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40~49(40</a:t>
                      </a:r>
                      <a:r>
                        <a:rPr lang="ko-KR" altLang="en-US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대</a:t>
                      </a:r>
                      <a:r>
                        <a:rPr lang="en-US" altLang="ko-KR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50~59(50</a:t>
                      </a:r>
                      <a:r>
                        <a:rPr lang="ko-KR" altLang="en-US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대</a:t>
                      </a:r>
                      <a:r>
                        <a:rPr lang="en-US" altLang="ko-KR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60~69(60</a:t>
                      </a:r>
                      <a:r>
                        <a:rPr lang="ko-KR" altLang="en-US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대</a:t>
                      </a:r>
                      <a:r>
                        <a:rPr lang="en-US" altLang="ko-KR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70~79(70</a:t>
                      </a:r>
                      <a:r>
                        <a:rPr lang="ko-KR" altLang="en-US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대</a:t>
                      </a:r>
                      <a:r>
                        <a:rPr lang="en-US" altLang="ko-KR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80~89(80</a:t>
                      </a:r>
                      <a:r>
                        <a:rPr lang="ko-KR" altLang="en-US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대</a:t>
                      </a:r>
                      <a:r>
                        <a:rPr lang="en-US" altLang="ko-KR" sz="12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336050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601963FF-63A8-4216-B96D-0438A8F326F3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파생변수 생성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404093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03_혁신포스코1.0_속지.jpg">
            <a:extLst>
              <a:ext uri="{FF2B5EF4-FFF2-40B4-BE49-F238E27FC236}">
                <a16:creationId xmlns:a16="http://schemas.microsoft.com/office/drawing/2014/main" id="{D5C0039C-9F04-4E16-97C3-BBA7102411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snip1Rect">
            <a:avLst>
              <a:gd name="adj" fmla="val 32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77534DE-E9FB-4C32-AD1F-073C29E67EC4}"/>
              </a:ext>
            </a:extLst>
          </p:cNvPr>
          <p:cNvSpPr/>
          <p:nvPr/>
        </p:nvSpPr>
        <p:spPr>
          <a:xfrm>
            <a:off x="0" y="2060294"/>
            <a:ext cx="12192000" cy="2244706"/>
          </a:xfrm>
          <a:prstGeom prst="rect">
            <a:avLst/>
          </a:prstGeom>
          <a:solidFill>
            <a:srgbClr val="FCF7E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B3971B-ABD8-47BD-ADFA-198125F2916C}"/>
              </a:ext>
            </a:extLst>
          </p:cNvPr>
          <p:cNvSpPr/>
          <p:nvPr/>
        </p:nvSpPr>
        <p:spPr>
          <a:xfrm>
            <a:off x="0" y="2395959"/>
            <a:ext cx="12192000" cy="1573376"/>
          </a:xfrm>
          <a:prstGeom prst="rect">
            <a:avLst/>
          </a:prstGeom>
          <a:solidFill>
            <a:srgbClr val="F8EE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678B-C9C8-4705-A666-6DE701D5A0CD}"/>
              </a:ext>
            </a:extLst>
          </p:cNvPr>
          <p:cNvSpPr txBox="1"/>
          <p:nvPr/>
        </p:nvSpPr>
        <p:spPr>
          <a:xfrm>
            <a:off x="3596936" y="2598027"/>
            <a:ext cx="49981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분석 계획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647B3DF-365E-4BC2-813D-7A96B55C7380}"/>
              </a:ext>
            </a:extLst>
          </p:cNvPr>
          <p:cNvSpPr/>
          <p:nvPr/>
        </p:nvSpPr>
        <p:spPr>
          <a:xfrm>
            <a:off x="9438640" y="0"/>
            <a:ext cx="2753360" cy="174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7653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F5A3121C-6BEB-438A-87FA-16740874DC7A}"/>
              </a:ext>
            </a:extLst>
          </p:cNvPr>
          <p:cNvGraphicFramePr>
            <a:graphicFrameLocks noGrp="1"/>
          </p:cNvGraphicFramePr>
          <p:nvPr/>
        </p:nvGraphicFramePr>
        <p:xfrm>
          <a:off x="280886" y="1052851"/>
          <a:ext cx="11630243" cy="4800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30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62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819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83539">
                  <a:extLst>
                    <a:ext uri="{9D8B030D-6E8A-4147-A177-3AD203B41FA5}">
                      <a16:colId xmlns:a16="http://schemas.microsoft.com/office/drawing/2014/main" val="1795598166"/>
                    </a:ext>
                  </a:extLst>
                </a:gridCol>
                <a:gridCol w="17353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5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변수명 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5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사용변수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5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분석내용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5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분석방법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5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비고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주문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주문경로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주문 경로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상품 주문 경로 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(PC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쇼핑몰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네이퍼 페이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모바일 웹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별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이용 고객율 비교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Pie Chart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소비자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최종접속일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최종접속일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 접속일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 주문일과 비교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꺾은선 그래프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소비자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최종주문일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최종주문일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 주문일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최종 접속일과 비교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꺾은선 그래프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490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연간 매출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상품구매금액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주문일시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연간 매출액 증가율을 확인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꺾은선 그래프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02804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월간 판매량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파생수량 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주문일시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월간 판매량의 변화 확인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꺾은선 그래프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17134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인기 상품 척도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상품번호 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파생수량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품절여부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인기 상품 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TOP 3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확인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인기 상품 별 수량 차이 확인 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카이제곱 검정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Pie Chart/Sorting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3360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사업자구분별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매출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사업자 구분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상품구매금액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사업자 구분 별 매출 차이 확인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및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매출액 평균이 높은 집단 확인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 Sample T-test, 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Box plot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354036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algn="ctr" defTabSz="914400" rtl="0" eaLnBrk="1" fontAlgn="base" latinLnBrk="1" hangingPunct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소비자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 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유입 경로​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auto" latinLnBrk="1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​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유입경로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1" hangingPunct="1"/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유입 채널 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블로그 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 SNS 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등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​ 별로 고객 유입률 비교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1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Pie Chart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​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1" hangingPunct="1"/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7000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카드사별 빈도</a:t>
                      </a: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카드사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카드사별 이용 고객률 확인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Pie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 Chart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차후 카드사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 마케팅 전략으로 수립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575220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친환경 제품 여부</a:t>
                      </a:r>
                    </a:p>
                  </a:txBody>
                  <a:tcPr marL="84420" marR="84420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범주형</a:t>
                      </a:r>
                    </a:p>
                  </a:txBody>
                  <a:tcPr marL="84420" marR="84420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판매가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+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상품명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친환경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’</a:t>
                      </a:r>
                    </a:p>
                  </a:txBody>
                  <a:tcPr marL="84420" marR="84420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2 Sample</a:t>
                      </a:r>
                      <a:r>
                        <a:rPr lang="en-US" altLang="ko-KR" sz="1200" b="0" baseline="0" dirty="0">
                          <a:solidFill>
                            <a:schemeClr val="tx1"/>
                          </a:solidFill>
                          <a:latin typeface="+mj-lt"/>
                        </a:rPr>
                        <a:t> T-test</a:t>
                      </a:r>
                      <a:r>
                        <a:rPr lang="ko-KR" altLang="en-US" sz="1200" b="0" baseline="0" dirty="0">
                          <a:solidFill>
                            <a:schemeClr val="tx1"/>
                          </a:solidFill>
                          <a:latin typeface="+mj-lt"/>
                        </a:rPr>
                        <a:t>로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친환경 제품 여부별 평균 가격 차이 확인</a:t>
                      </a:r>
                    </a:p>
                  </a:txBody>
                  <a:tcPr marL="84420" marR="84420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j-lt"/>
                        </a:rPr>
                        <a:t>2 Sample</a:t>
                      </a:r>
                      <a:r>
                        <a:rPr lang="en-US" altLang="ko-KR" sz="1200" b="0" baseline="0" dirty="0">
                          <a:solidFill>
                            <a:schemeClr val="tx1"/>
                          </a:solidFill>
                          <a:latin typeface="+mj-lt"/>
                        </a:rPr>
                        <a:t> T-test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4420" marR="84420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고객 충성도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420" marR="84420" anchor="ctr"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주문 일시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구매수량 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판매가</a:t>
                      </a: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 Sample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 T-test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로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Top3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인기 제품에 대해 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인상 전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후에 대한 판매가 평균 차이 검정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 Sample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 T-test,</a:t>
                      </a:r>
                    </a:p>
                    <a:p>
                      <a:pPr algn="ctr" latinLnBrk="1"/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Boxplot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Top3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인기 제품에 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대해 가격 인상 전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후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84420" marR="84420" anchor="ctr">
                    <a:lnL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3828911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C83FA752-F355-434B-959C-BEB0177A8EC3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분석 계획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2714860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03_혁신포스코1.0_속지.jpg">
            <a:extLst>
              <a:ext uri="{FF2B5EF4-FFF2-40B4-BE49-F238E27FC236}">
                <a16:creationId xmlns:a16="http://schemas.microsoft.com/office/drawing/2014/main" id="{D5C0039C-9F04-4E16-97C3-BBA7102411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snip1Rect">
            <a:avLst>
              <a:gd name="adj" fmla="val 32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C595B69-79B1-408C-A0D5-303D96283099}"/>
              </a:ext>
            </a:extLst>
          </p:cNvPr>
          <p:cNvSpPr/>
          <p:nvPr/>
        </p:nvSpPr>
        <p:spPr>
          <a:xfrm>
            <a:off x="0" y="2060294"/>
            <a:ext cx="12192000" cy="2244706"/>
          </a:xfrm>
          <a:prstGeom prst="rect">
            <a:avLst/>
          </a:prstGeom>
          <a:solidFill>
            <a:srgbClr val="FCF7E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77A3F29-D771-4AAF-AEE3-9082E15D0970}"/>
              </a:ext>
            </a:extLst>
          </p:cNvPr>
          <p:cNvSpPr/>
          <p:nvPr/>
        </p:nvSpPr>
        <p:spPr>
          <a:xfrm>
            <a:off x="0" y="2395959"/>
            <a:ext cx="12192000" cy="1573376"/>
          </a:xfrm>
          <a:prstGeom prst="rect">
            <a:avLst/>
          </a:prstGeom>
          <a:solidFill>
            <a:srgbClr val="F8EE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678B-C9C8-4705-A666-6DE701D5A0CD}"/>
              </a:ext>
            </a:extLst>
          </p:cNvPr>
          <p:cNvSpPr txBox="1"/>
          <p:nvPr/>
        </p:nvSpPr>
        <p:spPr>
          <a:xfrm>
            <a:off x="3596936" y="2598027"/>
            <a:ext cx="49981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분석 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9FE5C88-765F-428C-970B-7379E1B498B7}"/>
              </a:ext>
            </a:extLst>
          </p:cNvPr>
          <p:cNvSpPr/>
          <p:nvPr/>
        </p:nvSpPr>
        <p:spPr>
          <a:xfrm>
            <a:off x="9438640" y="0"/>
            <a:ext cx="2753360" cy="174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93103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https://files.slack.com/files-pri/T016X0W06T1-F017RE0NZ3K/image.png"/>
          <p:cNvSpPr>
            <a:spLocks noChangeAspect="1" noChangeArrowheads="1"/>
          </p:cNvSpPr>
          <p:nvPr/>
        </p:nvSpPr>
        <p:spPr bwMode="auto">
          <a:xfrm>
            <a:off x="155575" y="-14445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graphicFrame>
        <p:nvGraphicFramePr>
          <p:cNvPr id="11" name="차트 10"/>
          <p:cNvGraphicFramePr/>
          <p:nvPr>
            <p:extLst>
              <p:ext uri="{D42A27DB-BD31-4B8C-83A1-F6EECF244321}">
                <p14:modId xmlns:p14="http://schemas.microsoft.com/office/powerpoint/2010/main" val="2480243878"/>
              </p:ext>
            </p:extLst>
          </p:nvPr>
        </p:nvGraphicFramePr>
        <p:xfrm>
          <a:off x="6319884" y="1242628"/>
          <a:ext cx="3973010" cy="19309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CustomShape 1">
            <a:extLst>
              <a:ext uri="{FF2B5EF4-FFF2-40B4-BE49-F238E27FC236}">
                <a16:creationId xmlns:a16="http://schemas.microsoft.com/office/drawing/2014/main" id="{316C8DEE-5679-4B86-997C-BBE8CC4F56B8}"/>
              </a:ext>
            </a:extLst>
          </p:cNvPr>
          <p:cNvSpPr/>
          <p:nvPr/>
        </p:nvSpPr>
        <p:spPr>
          <a:xfrm>
            <a:off x="765761" y="3853355"/>
            <a:ext cx="11312350" cy="36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44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</a:pPr>
            <a:r>
              <a:rPr lang="ko-KR" altLang="en-US" sz="1500" b="1" spc="-1" dirty="0">
                <a:solidFill>
                  <a:srgbClr val="000000"/>
                </a:solidFill>
                <a:latin typeface="+mn-ea"/>
              </a:rPr>
              <a:t>인기상품 가격 인상 후 유지율은 우수고객 </a:t>
            </a:r>
            <a:r>
              <a:rPr lang="en-US" altLang="ko-KR" sz="1500" b="1" spc="-1" dirty="0">
                <a:solidFill>
                  <a:srgbClr val="000000"/>
                </a:solidFill>
                <a:latin typeface="+mn-ea"/>
              </a:rPr>
              <a:t>:</a:t>
            </a:r>
            <a:r>
              <a:rPr lang="ko-KR" altLang="en-US" sz="1500" b="1" spc="-1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500" b="1" spc="-1" dirty="0">
                <a:solidFill>
                  <a:srgbClr val="000000"/>
                </a:solidFill>
                <a:latin typeface="+mn-ea"/>
              </a:rPr>
              <a:t>64%,</a:t>
            </a:r>
            <a:r>
              <a:rPr lang="ko-KR" altLang="en-US" sz="1500" b="1" spc="-1" dirty="0">
                <a:solidFill>
                  <a:srgbClr val="000000"/>
                </a:solidFill>
                <a:latin typeface="+mn-ea"/>
              </a:rPr>
              <a:t> 일반고객 </a:t>
            </a:r>
            <a:r>
              <a:rPr lang="en-US" altLang="ko-KR" sz="1500" b="1" spc="-1" dirty="0">
                <a:solidFill>
                  <a:srgbClr val="000000"/>
                </a:solidFill>
                <a:latin typeface="+mn-ea"/>
              </a:rPr>
              <a:t>:</a:t>
            </a:r>
            <a:r>
              <a:rPr lang="ko-KR" altLang="en-US" sz="1500" b="1" spc="-1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500" b="1" spc="-1" dirty="0">
                <a:solidFill>
                  <a:srgbClr val="000000"/>
                </a:solidFill>
                <a:latin typeface="+mn-ea"/>
              </a:rPr>
              <a:t>41%</a:t>
            </a:r>
            <a:r>
              <a:rPr lang="ko-KR" altLang="en-US" sz="1500" b="1" spc="-1" dirty="0">
                <a:solidFill>
                  <a:srgbClr val="000000"/>
                </a:solidFill>
                <a:latin typeface="+mn-ea"/>
              </a:rPr>
              <a:t>로 우수고객에 대한 포상</a:t>
            </a:r>
            <a:r>
              <a:rPr lang="en-US" altLang="ko-KR" sz="1500" b="1" spc="-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1500" b="1" spc="-1" dirty="0" err="1">
                <a:solidFill>
                  <a:srgbClr val="000000"/>
                </a:solidFill>
                <a:latin typeface="+mn-ea"/>
              </a:rPr>
              <a:t>일반고객에</a:t>
            </a:r>
            <a:r>
              <a:rPr lang="ko-KR" altLang="en-US" sz="1500" b="1" spc="-1" dirty="0">
                <a:solidFill>
                  <a:srgbClr val="000000"/>
                </a:solidFill>
                <a:latin typeface="+mn-ea"/>
              </a:rPr>
              <a:t> 대한 장려 정책 필요</a:t>
            </a:r>
            <a:endParaRPr lang="en-US" altLang="ko-KR" sz="1500" b="1" spc="-1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pPr marL="144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</a:pPr>
            <a:endParaRPr lang="en-US" sz="1600" b="1" strike="noStrike" spc="-1" dirty="0">
              <a:solidFill>
                <a:srgbClr val="FF0000"/>
              </a:solidFill>
              <a:latin typeface="+mn-ea"/>
            </a:endParaRPr>
          </a:p>
        </p:txBody>
      </p:sp>
      <p:graphicFrame>
        <p:nvGraphicFramePr>
          <p:cNvPr id="13" name="Table 20">
            <a:extLst>
              <a:ext uri="{FF2B5EF4-FFF2-40B4-BE49-F238E27FC236}">
                <a16:creationId xmlns:a16="http://schemas.microsoft.com/office/drawing/2014/main" id="{1C4E7374-A835-4751-8ECE-913E90D82CD2}"/>
              </a:ext>
            </a:extLst>
          </p:cNvPr>
          <p:cNvGraphicFramePr/>
          <p:nvPr/>
        </p:nvGraphicFramePr>
        <p:xfrm>
          <a:off x="849244" y="4867526"/>
          <a:ext cx="5246756" cy="1521889"/>
        </p:xfrm>
        <a:graphic>
          <a:graphicData uri="http://schemas.openxmlformats.org/drawingml/2006/table">
            <a:tbl>
              <a:tblPr/>
              <a:tblGrid>
                <a:gridCol w="18589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96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72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08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1146"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300" b="1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인기상품에 대한</a:t>
                      </a:r>
                      <a:r>
                        <a:rPr lang="en-US" sz="1300" b="1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 2-Proportion Test</a:t>
                      </a:r>
                      <a:endParaRPr lang="en-US" sz="13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12240">
                      <a:solidFill>
                        <a:srgbClr val="FFFFFF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1872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19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/>
                        <a:t>인상일 </a:t>
                      </a:r>
                      <a:r>
                        <a:rPr lang="en-US" altLang="ko-KR" sz="1100" dirty="0"/>
                        <a:t>: 2018</a:t>
                      </a:r>
                      <a:r>
                        <a:rPr lang="ko-KR" altLang="en-US" sz="1100" dirty="0"/>
                        <a:t>년 </a:t>
                      </a:r>
                      <a:r>
                        <a:rPr lang="en-US" altLang="ko-KR" sz="1100" dirty="0"/>
                        <a:t>05</a:t>
                      </a:r>
                      <a:r>
                        <a:rPr lang="ko-KR" altLang="en-US" sz="1100" dirty="0"/>
                        <a:t>월 </a:t>
                      </a:r>
                      <a:r>
                        <a:rPr lang="en-US" altLang="ko-KR" sz="1100" dirty="0"/>
                        <a:t>02</a:t>
                      </a:r>
                      <a:r>
                        <a:rPr lang="ko-KR" altLang="en-US" sz="1100" dirty="0"/>
                        <a:t>일</a:t>
                      </a:r>
                      <a:endParaRPr lang="ko-KR" sz="1100" dirty="0"/>
                    </a:p>
                  </a:txBody>
                  <a:tcPr marL="87344" marR="87344" marT="43672" marB="43672" anchor="ctr">
                    <a:lnL w="12240">
                      <a:solidFill>
                        <a:srgbClr val="FFFFFF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 dirty="0" err="1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재구매고객</a:t>
                      </a:r>
                      <a:endParaRPr lang="en-US" sz="11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이탈고객</a:t>
                      </a:r>
                      <a:endParaRPr lang="en-US" sz="11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P-Value</a:t>
                      </a:r>
                      <a:endParaRPr lang="en-US" sz="11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658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 dirty="0" err="1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인상</a:t>
                      </a:r>
                      <a:r>
                        <a:rPr lang="en-US" sz="11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 전 (49500</a:t>
                      </a:r>
                      <a:r>
                        <a:rPr lang="ko-KR" altLang="en-US" sz="11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원</a:t>
                      </a:r>
                      <a:r>
                        <a:rPr lang="en-US" sz="11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)</a:t>
                      </a:r>
                      <a:endParaRPr lang="en-US" sz="11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12240">
                      <a:solidFill>
                        <a:srgbClr val="FFFFFF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38</a:t>
                      </a:r>
                      <a:endParaRPr lang="en-US" sz="12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83</a:t>
                      </a:r>
                      <a:endParaRPr lang="en-US" sz="12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2880">
                      <a:solidFill>
                        <a:srgbClr val="000000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658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인상 후 (60540</a:t>
                      </a:r>
                      <a:r>
                        <a:rPr lang="ko-KR" altLang="en-US" sz="11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원</a:t>
                      </a:r>
                      <a:r>
                        <a:rPr lang="en-US" sz="11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)</a:t>
                      </a:r>
                      <a:endParaRPr lang="en-US" sz="11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12240">
                      <a:solidFill>
                        <a:srgbClr val="FFFFFF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23</a:t>
                      </a:r>
                      <a:endParaRPr lang="en-US" sz="12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300</a:t>
                      </a:r>
                      <a:endParaRPr lang="en-US" sz="12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0" strike="noStrike" spc="-1" dirty="0">
                          <a:latin typeface="나눔스퀘어 Light" panose="020B0600000101010101" pitchFamily="50" charset="-127"/>
                        </a:rPr>
                        <a:t>0.00</a:t>
                      </a:r>
                      <a:endParaRPr lang="en-US" sz="12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2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937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전체</a:t>
                      </a:r>
                      <a:endParaRPr lang="en-US" sz="11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12240">
                      <a:solidFill>
                        <a:srgbClr val="FFFFFF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18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61</a:t>
                      </a:r>
                      <a:endParaRPr lang="en-US" sz="12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18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나눔스퀘어 Light" panose="020B0600000101010101" pitchFamily="50" charset="-127"/>
                          <a:ea typeface="나눔스퀘어"/>
                        </a:rPr>
                        <a:t>383</a:t>
                      </a:r>
                      <a:endParaRPr lang="en-US" sz="1200" b="0" strike="noStrike" spc="-1" dirty="0">
                        <a:latin typeface="Arial"/>
                      </a:endParaRPr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2880">
                      <a:solidFill>
                        <a:srgbClr val="000000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18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sz="1700" dirty="0"/>
                    </a:p>
                  </a:txBody>
                  <a:tcPr marL="87344" marR="87344" marT="43672" marB="43672" anchor="ctr">
                    <a:lnL w="2880">
                      <a:solidFill>
                        <a:srgbClr val="000000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2880">
                      <a:solidFill>
                        <a:srgbClr val="000000"/>
                      </a:solidFill>
                    </a:lnT>
                    <a:lnB w="18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" name="액자 13"/>
          <p:cNvSpPr/>
          <p:nvPr/>
        </p:nvSpPr>
        <p:spPr>
          <a:xfrm>
            <a:off x="2802952" y="5751778"/>
            <a:ext cx="1248188" cy="336506"/>
          </a:xfrm>
          <a:prstGeom prst="fram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723" y="1291175"/>
            <a:ext cx="883108" cy="91381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279" y="1309253"/>
            <a:ext cx="883109" cy="913814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 flipH="1">
            <a:off x="436480" y="749863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 flipH="1">
            <a:off x="489920" y="3890902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654044" y="705636"/>
            <a:ext cx="958376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500" b="1" dirty="0">
                <a:latin typeface="+mn-ea"/>
                <a:sym typeface="Wingdings" panose="05000000000000000000" pitchFamily="2" charset="2"/>
              </a:rPr>
              <a:t>회원수의 많은 부분을 차지하는 </a:t>
            </a:r>
            <a:r>
              <a:rPr lang="en-US" altLang="ko-KR" sz="1500" b="1" dirty="0">
                <a:latin typeface="+mn-ea"/>
              </a:rPr>
              <a:t>40</a:t>
            </a:r>
            <a:r>
              <a:rPr lang="ko-KR" altLang="en-US" sz="1500" b="1" dirty="0">
                <a:latin typeface="+mn-ea"/>
              </a:rPr>
              <a:t>대와 </a:t>
            </a:r>
            <a:r>
              <a:rPr lang="en-US" altLang="ko-KR" sz="1500" b="1" dirty="0">
                <a:latin typeface="+mn-ea"/>
              </a:rPr>
              <a:t>30</a:t>
            </a:r>
            <a:r>
              <a:rPr lang="ko-KR" altLang="en-US" sz="1500" b="1" dirty="0">
                <a:latin typeface="+mn-ea"/>
              </a:rPr>
              <a:t>대 고객의 주요 유입경로 특성을 고려한 마케팅 전략 필요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6618" y="1203126"/>
            <a:ext cx="3550405" cy="2257349"/>
          </a:xfrm>
          <a:prstGeom prst="rect">
            <a:avLst/>
          </a:prstGeom>
        </p:spPr>
      </p:pic>
      <p:sp>
        <p:nvSpPr>
          <p:cNvPr id="23" name="액자 22"/>
          <p:cNvSpPr/>
          <p:nvPr/>
        </p:nvSpPr>
        <p:spPr>
          <a:xfrm>
            <a:off x="2966642" y="1161468"/>
            <a:ext cx="700686" cy="2199298"/>
          </a:xfrm>
          <a:prstGeom prst="frame">
            <a:avLst>
              <a:gd name="adj1" fmla="val 441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25" name="CustomShape 19">
            <a:extLst>
              <a:ext uri="{FF2B5EF4-FFF2-40B4-BE49-F238E27FC236}">
                <a16:creationId xmlns:a16="http://schemas.microsoft.com/office/drawing/2014/main" id="{D6A078F0-9257-4F63-996E-29DAD27B1C30}"/>
              </a:ext>
            </a:extLst>
          </p:cNvPr>
          <p:cNvSpPr/>
          <p:nvPr/>
        </p:nvSpPr>
        <p:spPr>
          <a:xfrm>
            <a:off x="580565" y="4473661"/>
            <a:ext cx="3833091" cy="350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1200" b="0" strike="noStrike" spc="-1" dirty="0">
              <a:latin typeface="+mn-ea"/>
            </a:endParaRPr>
          </a:p>
        </p:txBody>
      </p:sp>
      <p:sp>
        <p:nvSpPr>
          <p:cNvPr id="26" name="CustomShape 19">
            <a:extLst>
              <a:ext uri="{FF2B5EF4-FFF2-40B4-BE49-F238E27FC236}">
                <a16:creationId xmlns:a16="http://schemas.microsoft.com/office/drawing/2014/main" id="{D6A078F0-9257-4F63-996E-29DAD27B1C30}"/>
              </a:ext>
            </a:extLst>
          </p:cNvPr>
          <p:cNvSpPr/>
          <p:nvPr/>
        </p:nvSpPr>
        <p:spPr>
          <a:xfrm>
            <a:off x="720855" y="4356275"/>
            <a:ext cx="5878394" cy="4388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ko-KR" altLang="en-US" sz="1200" b="1" spc="-1" dirty="0" err="1">
                <a:latin typeface="+mn-ea"/>
              </a:rPr>
              <a:t>유의수준을</a:t>
            </a:r>
            <a:r>
              <a:rPr lang="ko-KR" altLang="en-US" sz="1200" b="1" spc="-1" dirty="0">
                <a:latin typeface="+mn-ea"/>
              </a:rPr>
              <a:t> </a:t>
            </a:r>
            <a:r>
              <a:rPr lang="en-US" altLang="ko-KR" sz="1200" b="1" spc="-1" dirty="0">
                <a:latin typeface="+mn-ea"/>
              </a:rPr>
              <a:t>0.05</a:t>
            </a:r>
            <a:r>
              <a:rPr lang="ko-KR" altLang="en-US" sz="1200" b="1" spc="-1" dirty="0">
                <a:latin typeface="+mn-ea"/>
              </a:rPr>
              <a:t>라고 선정하여 </a:t>
            </a:r>
            <a:endParaRPr lang="en-US" altLang="ko-KR" sz="1200" b="1" spc="-1" dirty="0">
              <a:latin typeface="+mn-ea"/>
            </a:endParaRPr>
          </a:p>
          <a:p>
            <a:r>
              <a:rPr lang="ko-KR" altLang="en-US" sz="1200" b="1" spc="-1" dirty="0">
                <a:latin typeface="+mn-ea"/>
              </a:rPr>
              <a:t>인상 전의 </a:t>
            </a:r>
            <a:r>
              <a:rPr lang="ko-KR" altLang="en-US" sz="1200" b="1" spc="-1" dirty="0" err="1">
                <a:latin typeface="+mn-ea"/>
              </a:rPr>
              <a:t>재구매</a:t>
            </a:r>
            <a:r>
              <a:rPr lang="ko-KR" altLang="en-US" sz="1200" b="1" spc="-1" dirty="0">
                <a:latin typeface="+mn-ea"/>
              </a:rPr>
              <a:t> 고객 비율과 인상 후</a:t>
            </a:r>
            <a:r>
              <a:rPr lang="en-US" altLang="ko-KR" sz="1200" b="1" spc="-1" dirty="0">
                <a:latin typeface="+mn-ea"/>
              </a:rPr>
              <a:t> </a:t>
            </a:r>
            <a:r>
              <a:rPr lang="ko-KR" altLang="en-US" sz="1200" b="1" spc="-1" dirty="0" err="1">
                <a:latin typeface="+mn-ea"/>
              </a:rPr>
              <a:t>재구매</a:t>
            </a:r>
            <a:r>
              <a:rPr lang="ko-KR" altLang="en-US" sz="1200" b="1" spc="-1" dirty="0">
                <a:latin typeface="+mn-ea"/>
              </a:rPr>
              <a:t> </a:t>
            </a:r>
            <a:r>
              <a:rPr lang="ko-KR" altLang="en-US" sz="1200" b="1" spc="-1" dirty="0" err="1">
                <a:latin typeface="+mn-ea"/>
              </a:rPr>
              <a:t>고객비율이</a:t>
            </a:r>
            <a:r>
              <a:rPr lang="ko-KR" altLang="en-US" sz="1200" b="1" spc="-1" dirty="0">
                <a:latin typeface="+mn-ea"/>
              </a:rPr>
              <a:t> 다르다는 </a:t>
            </a:r>
            <a:r>
              <a:rPr lang="ko-KR" altLang="en-US" sz="1200" b="1" spc="-1" dirty="0" err="1">
                <a:latin typeface="+mn-ea"/>
              </a:rPr>
              <a:t>대립가설</a:t>
            </a:r>
            <a:r>
              <a:rPr lang="ko-KR" altLang="en-US" sz="1200" b="1" spc="-1" dirty="0">
                <a:latin typeface="+mn-ea"/>
              </a:rPr>
              <a:t> 채택</a:t>
            </a:r>
            <a:endParaRPr lang="en-US" altLang="ko-KR" sz="1200" b="1" spc="-1" dirty="0">
              <a:latin typeface="+mn-ea"/>
            </a:endParaRPr>
          </a:p>
          <a:p>
            <a:pPr>
              <a:lnSpc>
                <a:spcPct val="100000"/>
              </a:lnSpc>
            </a:pPr>
            <a:endParaRPr lang="en-US" sz="1200" b="1" strike="noStrike" spc="-1" dirty="0">
              <a:latin typeface="+mn-ea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648175" y="3330561"/>
            <a:ext cx="33164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>
                <a:latin typeface="+mn-ea"/>
              </a:rPr>
              <a:t>주 고객층의 </a:t>
            </a:r>
            <a:r>
              <a:rPr lang="ko-KR" altLang="en-US" sz="1400" dirty="0" err="1">
                <a:latin typeface="+mn-ea"/>
              </a:rPr>
              <a:t>유입경로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2446902" y="3406982"/>
            <a:ext cx="33164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>
                <a:latin typeface="+mn-ea"/>
              </a:rPr>
              <a:t>나이에 따른 회원 수 분포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3F781FB6-A62B-4303-B194-7ACE4EA290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1936" y="4473661"/>
            <a:ext cx="5416629" cy="207787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B5FA269-F211-416D-9964-2CC74AA5C086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분석 결과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53836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그림 49" descr="시계이(가) 표시된 사진&#10;&#10;자동 생성된 설명">
            <a:extLst>
              <a:ext uri="{FF2B5EF4-FFF2-40B4-BE49-F238E27FC236}">
                <a16:creationId xmlns:a16="http://schemas.microsoft.com/office/drawing/2014/main" id="{A1194DDE-27B6-4ABC-8427-510DA8951B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207" y="1377117"/>
            <a:ext cx="1937755" cy="1901272"/>
          </a:xfrm>
          <a:prstGeom prst="rect">
            <a:avLst/>
          </a:prstGeom>
        </p:spPr>
      </p:pic>
      <p:pic>
        <p:nvPicPr>
          <p:cNvPr id="51" name="그림 50" descr="스크린샷이(가) 표시된 사진&#10;&#10;자동 생성된 설명">
            <a:extLst>
              <a:ext uri="{FF2B5EF4-FFF2-40B4-BE49-F238E27FC236}">
                <a16:creationId xmlns:a16="http://schemas.microsoft.com/office/drawing/2014/main" id="{35CF915D-575E-4D3E-B1A5-9D3278C0E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221" y="1438002"/>
            <a:ext cx="2928986" cy="1810205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5709221" y="3231430"/>
            <a:ext cx="4949467" cy="318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ko-KR" sz="1400" dirty="0">
                <a:latin typeface="+mn-ea"/>
              </a:rPr>
              <a:t>&lt; </a:t>
            </a:r>
            <a:r>
              <a:rPr lang="ko-KR" altLang="en-US" sz="1400" dirty="0">
                <a:latin typeface="+mn-ea"/>
              </a:rPr>
              <a:t>회원 구분 별 고객 분포 수와 영업이익 발생 비율 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9432566-B276-426F-A0BE-89DCCB65CE77}"/>
              </a:ext>
            </a:extLst>
          </p:cNvPr>
          <p:cNvGrpSpPr/>
          <p:nvPr/>
        </p:nvGrpSpPr>
        <p:grpSpPr>
          <a:xfrm>
            <a:off x="993164" y="1342745"/>
            <a:ext cx="4144661" cy="1970016"/>
            <a:chOff x="7409241" y="3705398"/>
            <a:chExt cx="4149223" cy="2684373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74B94E4-EEB8-4D4F-AF10-DF91226246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241" y="3705398"/>
              <a:ext cx="4069856" cy="2684373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FC44257C-C11E-44C4-BE3F-09258342D9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2" r="92635"/>
            <a:stretch/>
          </p:blipFill>
          <p:spPr>
            <a:xfrm>
              <a:off x="11399730" y="3799070"/>
              <a:ext cx="158734" cy="2590701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82F8791-2F4D-40AD-8C55-83A46CB62855}"/>
                </a:ext>
              </a:extLst>
            </p:cNvPr>
            <p:cNvSpPr/>
            <p:nvPr/>
          </p:nvSpPr>
          <p:spPr>
            <a:xfrm>
              <a:off x="7741920" y="3864577"/>
              <a:ext cx="3627120" cy="2333023"/>
            </a:xfrm>
            <a:prstGeom prst="rect">
              <a:avLst/>
            </a:prstGeom>
            <a:blipFill dpi="0" rotWithShape="1">
              <a:blip r:embed="rId6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+mn-ea"/>
              </a:endParaRP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988801" y="3212438"/>
            <a:ext cx="4144661" cy="31804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ko-KR" sz="1400" dirty="0">
                <a:latin typeface="+mn-ea"/>
              </a:rPr>
              <a:t>&lt; </a:t>
            </a:r>
            <a:r>
              <a:rPr lang="ko-KR" altLang="en-US" sz="1400" dirty="0">
                <a:latin typeface="+mn-ea"/>
              </a:rPr>
              <a:t>회원 수 증가에 따른 영업이익 추이 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A73D965-F805-4112-9F3D-DF47044868CF}"/>
              </a:ext>
            </a:extLst>
          </p:cNvPr>
          <p:cNvSpPr/>
          <p:nvPr/>
        </p:nvSpPr>
        <p:spPr>
          <a:xfrm flipH="1">
            <a:off x="397572" y="749863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675DFDB-BA6B-4495-8155-356E0C1E1775}"/>
              </a:ext>
            </a:extLst>
          </p:cNvPr>
          <p:cNvSpPr/>
          <p:nvPr/>
        </p:nvSpPr>
        <p:spPr>
          <a:xfrm>
            <a:off x="632478" y="714577"/>
            <a:ext cx="11559522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>
                <a:latin typeface="+mn-ea"/>
              </a:rPr>
              <a:t>구매 고객 중 회원으로 가입된 고객이 창출한 영업이익이 전체의 </a:t>
            </a:r>
            <a:r>
              <a:rPr lang="en-US" altLang="ko-KR" sz="1600" b="1" dirty="0">
                <a:latin typeface="+mn-ea"/>
              </a:rPr>
              <a:t>92%</a:t>
            </a:r>
            <a:r>
              <a:rPr lang="ko-KR" altLang="en-US" sz="1600" b="1" dirty="0">
                <a:latin typeface="+mn-ea"/>
              </a:rPr>
              <a:t>로 많은 부분을 차지함에 따라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비회원을 회원으로 </a:t>
            </a:r>
            <a:endParaRPr lang="en-US" altLang="ko-KR" sz="1600" b="1" dirty="0">
              <a:solidFill>
                <a:srgbClr val="CA6F06"/>
              </a:solidFill>
              <a:latin typeface="+mn-ea"/>
            </a:endParaRPr>
          </a:p>
          <a:p>
            <a:pPr>
              <a:spcBef>
                <a:spcPts val="600"/>
              </a:spcBef>
            </a:pP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유입시킬 수 있는 전략이 필요</a:t>
            </a:r>
            <a:endParaRPr lang="en-US" altLang="ko-KR" sz="1600" b="1" dirty="0">
              <a:solidFill>
                <a:srgbClr val="CA6F06"/>
              </a:solidFill>
              <a:latin typeface="+mn-ea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712654" y="3559461"/>
            <a:ext cx="121718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>
                <a:latin typeface="+mn-ea"/>
              </a:rPr>
              <a:t>신규 고객의 회원 가입시 우수고객 가능성을 예측하기 위한 모델을 만들어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잠재우수고객을 관리하는 모니터링 시스템 필요</a:t>
            </a:r>
          </a:p>
        </p:txBody>
      </p:sp>
      <p:sp>
        <p:nvSpPr>
          <p:cNvPr id="53" name="직사각형 52"/>
          <p:cNvSpPr/>
          <p:nvPr/>
        </p:nvSpPr>
        <p:spPr>
          <a:xfrm flipH="1">
            <a:off x="416900" y="3576498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712654" y="3903206"/>
            <a:ext cx="12171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dirty="0" err="1">
                <a:latin typeface="+mn-ea"/>
              </a:rPr>
              <a:t>우수고객은</a:t>
            </a:r>
            <a:r>
              <a:rPr lang="ko-KR" altLang="en-US" sz="1400" dirty="0">
                <a:latin typeface="+mn-ea"/>
              </a:rPr>
              <a:t> 구매 횟수 대비 지불 금액이 상위 </a:t>
            </a:r>
            <a:r>
              <a:rPr lang="en-US" altLang="ko-KR" sz="1400" dirty="0">
                <a:latin typeface="+mn-ea"/>
              </a:rPr>
              <a:t>10%</a:t>
            </a:r>
            <a:r>
              <a:rPr lang="ko-KR" altLang="en-US" sz="1400" dirty="0">
                <a:latin typeface="+mn-ea"/>
              </a:rPr>
              <a:t>인 고객으로 이들의 지속적인 구매를 유도하는 체계 필요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712655" y="4153874"/>
            <a:ext cx="12171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여러 분류 모델 중 </a:t>
            </a:r>
            <a:r>
              <a:rPr lang="en-US" altLang="ko-KR" sz="1400" dirty="0">
                <a:latin typeface="+mn-ea"/>
              </a:rPr>
              <a:t>Test Score </a:t>
            </a:r>
            <a:r>
              <a:rPr lang="ko-KR" altLang="en-US" sz="1400" dirty="0">
                <a:latin typeface="+mn-ea"/>
              </a:rPr>
              <a:t>가 </a:t>
            </a:r>
            <a:r>
              <a:rPr lang="en-US" altLang="ko-KR" sz="1400" dirty="0">
                <a:latin typeface="+mn-ea"/>
              </a:rPr>
              <a:t>0.8935</a:t>
            </a:r>
            <a:r>
              <a:rPr lang="ko-KR" altLang="en-US" sz="1400" dirty="0">
                <a:latin typeface="+mn-ea"/>
              </a:rPr>
              <a:t>로 가장 높은 </a:t>
            </a:r>
            <a:r>
              <a:rPr lang="en-US" altLang="ko-KR" sz="1400" dirty="0">
                <a:latin typeface="+mn-ea"/>
              </a:rPr>
              <a:t>Gradient Boosting </a:t>
            </a:r>
            <a:r>
              <a:rPr lang="ko-KR" altLang="en-US" sz="1400" dirty="0">
                <a:latin typeface="+mn-ea"/>
              </a:rPr>
              <a:t>을 선택해 잠재우수고객 예측 모델을 구현  </a:t>
            </a:r>
          </a:p>
        </p:txBody>
      </p:sp>
      <p:graphicFrame>
        <p:nvGraphicFramePr>
          <p:cNvPr id="56" name="표 2">
            <a:extLst>
              <a:ext uri="{FF2B5EF4-FFF2-40B4-BE49-F238E27FC236}">
                <a16:creationId xmlns:a16="http://schemas.microsoft.com/office/drawing/2014/main" id="{E8785F28-EBF7-4B95-91AB-DCC11A4D7954}"/>
              </a:ext>
            </a:extLst>
          </p:cNvPr>
          <p:cNvGraphicFramePr>
            <a:graphicFrameLocks noGrp="1"/>
          </p:cNvGraphicFramePr>
          <p:nvPr/>
        </p:nvGraphicFramePr>
        <p:xfrm>
          <a:off x="6096000" y="4579077"/>
          <a:ext cx="4407940" cy="1622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2664">
                  <a:extLst>
                    <a:ext uri="{9D8B030D-6E8A-4147-A177-3AD203B41FA5}">
                      <a16:colId xmlns:a16="http://schemas.microsoft.com/office/drawing/2014/main" val="3577192658"/>
                    </a:ext>
                  </a:extLst>
                </a:gridCol>
                <a:gridCol w="700391">
                  <a:extLst>
                    <a:ext uri="{9D8B030D-6E8A-4147-A177-3AD203B41FA5}">
                      <a16:colId xmlns:a16="http://schemas.microsoft.com/office/drawing/2014/main" val="651594240"/>
                    </a:ext>
                  </a:extLst>
                </a:gridCol>
                <a:gridCol w="1206230">
                  <a:extLst>
                    <a:ext uri="{9D8B030D-6E8A-4147-A177-3AD203B41FA5}">
                      <a16:colId xmlns:a16="http://schemas.microsoft.com/office/drawing/2014/main" val="3748341222"/>
                    </a:ext>
                  </a:extLst>
                </a:gridCol>
                <a:gridCol w="1048655">
                  <a:extLst>
                    <a:ext uri="{9D8B030D-6E8A-4147-A177-3AD203B41FA5}">
                      <a16:colId xmlns:a16="http://schemas.microsoft.com/office/drawing/2014/main" val="1533584889"/>
                    </a:ext>
                  </a:extLst>
                </a:gridCol>
              </a:tblGrid>
              <a:tr h="4056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모델</a:t>
                      </a:r>
                    </a:p>
                  </a:txBody>
                  <a:tcPr>
                    <a:lnR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F1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점수</a:t>
                      </a:r>
                    </a:p>
                  </a:txBody>
                  <a:tcPr>
                    <a:lnL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테스트 스코어</a:t>
                      </a:r>
                    </a:p>
                  </a:txBody>
                  <a:tcPr>
                    <a:lnL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ROC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스코어</a:t>
                      </a:r>
                    </a:p>
                  </a:txBody>
                  <a:tcPr>
                    <a:lnL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527357"/>
                  </a:ext>
                </a:extLst>
              </a:tr>
              <a:tr h="4056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/>
                        <a:t>의사결정나무</a:t>
                      </a:r>
                    </a:p>
                  </a:txBody>
                  <a:tcPr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0.9434</a:t>
                      </a:r>
                      <a:endParaRPr lang="ko-KR" altLang="en-US" sz="1200" b="0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0.8928</a:t>
                      </a:r>
                      <a:endParaRPr lang="ko-KR" altLang="en-US" sz="1200" b="0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0.5353</a:t>
                      </a:r>
                      <a:endParaRPr lang="ko-KR" altLang="en-US" sz="1200" b="0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9030518"/>
                  </a:ext>
                </a:extLst>
              </a:tr>
              <a:tr h="4056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/>
                        <a:t>랜덤 포레스트</a:t>
                      </a:r>
                    </a:p>
                  </a:txBody>
                  <a:tcPr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0.9434</a:t>
                      </a:r>
                      <a:endParaRPr lang="ko-KR" altLang="en-US" sz="1200" b="0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0.8928</a:t>
                      </a:r>
                      <a:endParaRPr lang="ko-KR" altLang="en-US" sz="1200" b="0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0.5812</a:t>
                      </a:r>
                      <a:endParaRPr lang="ko-KR" altLang="en-US" sz="1200" b="0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6283187"/>
                  </a:ext>
                </a:extLst>
              </a:tr>
              <a:tr h="4056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/>
                        <a:t>그레디언트부스트</a:t>
                      </a:r>
                      <a:endParaRPr lang="ko-KR" altLang="en-US" sz="1200" b="0" dirty="0"/>
                    </a:p>
                  </a:txBody>
                  <a:tcPr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0.9434</a:t>
                      </a:r>
                      <a:endParaRPr lang="ko-KR" altLang="en-US" sz="1200" b="0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0.8935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0.6735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6309819"/>
                  </a:ext>
                </a:extLst>
              </a:tr>
            </a:tbl>
          </a:graphicData>
        </a:graphic>
      </p:graphicFrame>
      <p:sp>
        <p:nvSpPr>
          <p:cNvPr id="57" name="직사각형 56">
            <a:extLst>
              <a:ext uri="{FF2B5EF4-FFF2-40B4-BE49-F238E27FC236}">
                <a16:creationId xmlns:a16="http://schemas.microsoft.com/office/drawing/2014/main" id="{5B26A27A-1FF6-4449-BF2D-76CBFC148069}"/>
              </a:ext>
            </a:extLst>
          </p:cNvPr>
          <p:cNvSpPr/>
          <p:nvPr/>
        </p:nvSpPr>
        <p:spPr>
          <a:xfrm>
            <a:off x="6096000" y="6201767"/>
            <a:ext cx="44079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ko-KR" sz="1400" dirty="0"/>
              <a:t>&lt; </a:t>
            </a:r>
            <a:r>
              <a:rPr lang="ko-KR" altLang="en-US" sz="1400" dirty="0"/>
              <a:t>잠재우수고객 예측 모델들의 성능 비교 표 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pic>
        <p:nvPicPr>
          <p:cNvPr id="58" name="그림 57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22B7ED4B-E599-4827-8473-36057B1E73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395" y="4495821"/>
            <a:ext cx="2625475" cy="1785727"/>
          </a:xfrm>
          <a:prstGeom prst="rect">
            <a:avLst/>
          </a:prstGeom>
        </p:spPr>
      </p:pic>
      <p:sp>
        <p:nvSpPr>
          <p:cNvPr id="59" name="직사각형 58">
            <a:extLst>
              <a:ext uri="{FF2B5EF4-FFF2-40B4-BE49-F238E27FC236}">
                <a16:creationId xmlns:a16="http://schemas.microsoft.com/office/drawing/2014/main" id="{B6C0CEB5-D040-497B-BD9A-2CB2869D1E92}"/>
              </a:ext>
            </a:extLst>
          </p:cNvPr>
          <p:cNvSpPr/>
          <p:nvPr/>
        </p:nvSpPr>
        <p:spPr>
          <a:xfrm>
            <a:off x="542985" y="6222490"/>
            <a:ext cx="50362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>
                <a:latin typeface="+mn-ea"/>
              </a:rPr>
              <a:t> 채택된 </a:t>
            </a:r>
            <a:r>
              <a:rPr lang="ko-KR" altLang="en-US" sz="1400" dirty="0" err="1">
                <a:latin typeface="+mn-ea"/>
              </a:rPr>
              <a:t>그레디언트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부스팅</a:t>
            </a:r>
            <a:r>
              <a:rPr lang="ko-KR" altLang="en-US" sz="1400" dirty="0">
                <a:latin typeface="+mn-ea"/>
              </a:rPr>
              <a:t> 모델의 </a:t>
            </a:r>
            <a:r>
              <a:rPr lang="en-US" altLang="ko-KR" sz="1400" dirty="0">
                <a:latin typeface="+mn-ea"/>
              </a:rPr>
              <a:t>ROC </a:t>
            </a:r>
            <a:r>
              <a:rPr lang="ko-KR" altLang="en-US" sz="1400" dirty="0">
                <a:latin typeface="+mn-ea"/>
              </a:rPr>
              <a:t>그래프 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655606" y="1366929"/>
            <a:ext cx="10805140" cy="2158361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모서리가 둥근 직사각형 60"/>
          <p:cNvSpPr/>
          <p:nvPr/>
        </p:nvSpPr>
        <p:spPr>
          <a:xfrm>
            <a:off x="655606" y="3903206"/>
            <a:ext cx="10805140" cy="2704416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9044647" y="2558227"/>
            <a:ext cx="739302" cy="295287"/>
          </a:xfrm>
          <a:prstGeom prst="rect">
            <a:avLst/>
          </a:prstGeom>
          <a:solidFill>
            <a:srgbClr val="027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835379" y="2404684"/>
            <a:ext cx="16241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91.87%</a:t>
            </a:r>
            <a:endParaRPr lang="ko-KR" altLang="en-US" sz="32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D3E160B-8238-48E1-A5F3-42189BEC6AC1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분석 결과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7144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703" y="4139054"/>
            <a:ext cx="3639045" cy="2307102"/>
          </a:xfrm>
          <a:prstGeom prst="rect">
            <a:avLst/>
          </a:prstGeom>
        </p:spPr>
      </p:pic>
      <p:sp>
        <p:nvSpPr>
          <p:cNvPr id="90" name="직사각형 89">
            <a:extLst>
              <a:ext uri="{FF2B5EF4-FFF2-40B4-BE49-F238E27FC236}">
                <a16:creationId xmlns:a16="http://schemas.microsoft.com/office/drawing/2014/main" id="{EC4A0F1A-15E0-4B6F-AE53-13B1DAC2476B}"/>
              </a:ext>
            </a:extLst>
          </p:cNvPr>
          <p:cNvSpPr/>
          <p:nvPr/>
        </p:nvSpPr>
        <p:spPr>
          <a:xfrm>
            <a:off x="1401824" y="1194297"/>
            <a:ext cx="3739399" cy="175766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54606F14-2F4D-4779-8380-124D1F3EBF73}"/>
              </a:ext>
            </a:extLst>
          </p:cNvPr>
          <p:cNvSpPr/>
          <p:nvPr/>
        </p:nvSpPr>
        <p:spPr>
          <a:xfrm>
            <a:off x="6892408" y="1639499"/>
            <a:ext cx="3573873" cy="1305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2A711C4-8818-4054-8860-80868F804E81}"/>
              </a:ext>
            </a:extLst>
          </p:cNvPr>
          <p:cNvSpPr txBox="1"/>
          <p:nvPr/>
        </p:nvSpPr>
        <p:spPr>
          <a:xfrm>
            <a:off x="473251" y="741282"/>
            <a:ext cx="118322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배달 서비스 이용률 증가와 더불어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포장용기 시장규모가 급속히 증가</a:t>
            </a:r>
            <a:r>
              <a:rPr lang="ko-KR" altLang="en-US" sz="1600" b="1" dirty="0">
                <a:latin typeface="+mn-ea"/>
              </a:rPr>
              <a:t>함에 따라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시장점유율 확대를 위한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새로운 성장 전략 필요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8E08E69-9C5E-4090-9EFC-AB700F907C13}"/>
              </a:ext>
            </a:extLst>
          </p:cNvPr>
          <p:cNvSpPr txBox="1"/>
          <p:nvPr/>
        </p:nvSpPr>
        <p:spPr>
          <a:xfrm>
            <a:off x="6177158" y="3011286"/>
            <a:ext cx="48225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&lt;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포장 시장 규모의 확대</a:t>
            </a: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&gt;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A8602CA-E94B-4E74-B3CD-1D4DDDC95753}"/>
              </a:ext>
            </a:extLst>
          </p:cNvPr>
          <p:cNvSpPr txBox="1"/>
          <p:nvPr/>
        </p:nvSpPr>
        <p:spPr>
          <a:xfrm>
            <a:off x="1401824" y="2969808"/>
            <a:ext cx="3739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ctr"/>
            <a:r>
              <a:rPr lang="en-US" altLang="ko-KR" sz="1400" b="0" dirty="0">
                <a:latin typeface="+mn-ea"/>
              </a:rPr>
              <a:t>&lt;</a:t>
            </a:r>
            <a:r>
              <a:rPr lang="ko-KR" altLang="en-US" sz="1400" b="0" dirty="0">
                <a:latin typeface="+mn-ea"/>
              </a:rPr>
              <a:t>배달업계 호황</a:t>
            </a:r>
            <a:r>
              <a:rPr lang="en-US" altLang="ko-KR" sz="1400" b="0" dirty="0">
                <a:latin typeface="+mn-ea"/>
              </a:rPr>
              <a:t>&gt;</a:t>
            </a:r>
            <a:endParaRPr lang="ko-KR" altLang="en-US" sz="1400" b="0" dirty="0">
              <a:latin typeface="+mn-ea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56D19CB2-29CA-48E1-9323-B2080AC80DAE}"/>
              </a:ext>
            </a:extLst>
          </p:cNvPr>
          <p:cNvSpPr txBox="1"/>
          <p:nvPr/>
        </p:nvSpPr>
        <p:spPr>
          <a:xfrm>
            <a:off x="1502177" y="6356968"/>
            <a:ext cx="3556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&lt;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경쟁업체 증가</a:t>
            </a: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&gt;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EAF8156-5988-41DA-8FD6-DCB931B48EDF}"/>
              </a:ext>
            </a:extLst>
          </p:cNvPr>
          <p:cNvSpPr txBox="1"/>
          <p:nvPr/>
        </p:nvSpPr>
        <p:spPr>
          <a:xfrm>
            <a:off x="6695408" y="6351174"/>
            <a:ext cx="3739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&lt;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매출액 추이</a:t>
            </a: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&gt;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7098251C-5026-4624-9117-BD7C291110F1}"/>
              </a:ext>
            </a:extLst>
          </p:cNvPr>
          <p:cNvGrpSpPr/>
          <p:nvPr/>
        </p:nvGrpSpPr>
        <p:grpSpPr>
          <a:xfrm>
            <a:off x="6695408" y="4038939"/>
            <a:ext cx="3739399" cy="2294116"/>
            <a:chOff x="6158879" y="3776419"/>
            <a:chExt cx="3669204" cy="2317392"/>
          </a:xfrm>
        </p:grpSpPr>
        <p:graphicFrame>
          <p:nvGraphicFramePr>
            <p:cNvPr id="98" name="차트 97">
              <a:extLst>
                <a:ext uri="{FF2B5EF4-FFF2-40B4-BE49-F238E27FC236}">
                  <a16:creationId xmlns:a16="http://schemas.microsoft.com/office/drawing/2014/main" id="{D01A37F5-DA60-4E17-9740-FB80D82C3041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6158879" y="3776419"/>
            <a:ext cx="3669204" cy="231739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cxnSp>
          <p:nvCxnSpPr>
            <p:cNvPr id="99" name="직선 화살표 연결선 98">
              <a:extLst>
                <a:ext uri="{FF2B5EF4-FFF2-40B4-BE49-F238E27FC236}">
                  <a16:creationId xmlns:a16="http://schemas.microsoft.com/office/drawing/2014/main" id="{32B6DA7B-3C12-4ACF-B620-477545EC8BBC}"/>
                </a:ext>
              </a:extLst>
            </p:cNvPr>
            <p:cNvCxnSpPr/>
            <p:nvPr/>
          </p:nvCxnSpPr>
          <p:spPr>
            <a:xfrm>
              <a:off x="6748881" y="4319463"/>
              <a:ext cx="2489200" cy="772582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B5C46F87-C245-4429-A291-47864A15BB3F}"/>
              </a:ext>
            </a:extLst>
          </p:cNvPr>
          <p:cNvGrpSpPr/>
          <p:nvPr/>
        </p:nvGrpSpPr>
        <p:grpSpPr>
          <a:xfrm>
            <a:off x="1484586" y="1436712"/>
            <a:ext cx="3573873" cy="1272835"/>
            <a:chOff x="6400845" y="1453107"/>
            <a:chExt cx="3446745" cy="1227558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83109967-476D-4A88-B427-CDDF6F0037F9}"/>
                </a:ext>
              </a:extLst>
            </p:cNvPr>
            <p:cNvGrpSpPr/>
            <p:nvPr/>
          </p:nvGrpSpPr>
          <p:grpSpPr>
            <a:xfrm>
              <a:off x="6417810" y="1453107"/>
              <a:ext cx="3357212" cy="531837"/>
              <a:chOff x="6499089" y="1036161"/>
              <a:chExt cx="3080454" cy="487994"/>
            </a:xfrm>
          </p:grpSpPr>
          <p:pic>
            <p:nvPicPr>
              <p:cNvPr id="103" name="그림 102">
                <a:extLst>
                  <a:ext uri="{FF2B5EF4-FFF2-40B4-BE49-F238E27FC236}">
                    <a16:creationId xmlns:a16="http://schemas.microsoft.com/office/drawing/2014/main" id="{FE561D73-3D33-451B-8273-1EC31FD5A0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5639" b="71440"/>
              <a:stretch/>
            </p:blipFill>
            <p:spPr>
              <a:xfrm>
                <a:off x="6499090" y="1036161"/>
                <a:ext cx="3080453" cy="487994"/>
              </a:xfrm>
              <a:prstGeom prst="rect">
                <a:avLst/>
              </a:prstGeom>
            </p:spPr>
          </p:pic>
          <p:sp>
            <p:nvSpPr>
              <p:cNvPr id="104" name="직사각형 103">
                <a:extLst>
                  <a:ext uri="{FF2B5EF4-FFF2-40B4-BE49-F238E27FC236}">
                    <a16:creationId xmlns:a16="http://schemas.microsoft.com/office/drawing/2014/main" id="{EBC25914-1BCE-46B1-80A4-5C30A9BAC5DF}"/>
                  </a:ext>
                </a:extLst>
              </p:cNvPr>
              <p:cNvSpPr/>
              <p:nvPr/>
            </p:nvSpPr>
            <p:spPr>
              <a:xfrm>
                <a:off x="6499089" y="1036162"/>
                <a:ext cx="1487394" cy="19511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pic>
          <p:nvPicPr>
            <p:cNvPr id="102" name="그림 101">
              <a:extLst>
                <a:ext uri="{FF2B5EF4-FFF2-40B4-BE49-F238E27FC236}">
                  <a16:creationId xmlns:a16="http://schemas.microsoft.com/office/drawing/2014/main" id="{39A4D603-2492-4546-8E2D-8B616F617F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119" t="29109" r="24484" b="52261"/>
            <a:stretch/>
          </p:blipFill>
          <p:spPr>
            <a:xfrm>
              <a:off x="6400845" y="2041166"/>
              <a:ext cx="3446745" cy="639499"/>
            </a:xfrm>
            <a:prstGeom prst="rect">
              <a:avLst/>
            </a:prstGeom>
          </p:spPr>
        </p:pic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D7296A94-E21C-4E45-951D-F9F3AEB4F59A}"/>
              </a:ext>
            </a:extLst>
          </p:cNvPr>
          <p:cNvGrpSpPr/>
          <p:nvPr/>
        </p:nvGrpSpPr>
        <p:grpSpPr>
          <a:xfrm>
            <a:off x="6177158" y="1194297"/>
            <a:ext cx="4822535" cy="1757667"/>
            <a:chOff x="-307486" y="1203998"/>
            <a:chExt cx="9831738" cy="3390701"/>
          </a:xfrm>
        </p:grpSpPr>
        <p:pic>
          <p:nvPicPr>
            <p:cNvPr id="106" name="Picture 2" descr="세계일보">
              <a:extLst>
                <a:ext uri="{FF2B5EF4-FFF2-40B4-BE49-F238E27FC236}">
                  <a16:creationId xmlns:a16="http://schemas.microsoft.com/office/drawing/2014/main" id="{F0AA8C41-8675-4253-B2BD-F0D9B4F83F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07486" y="1203998"/>
              <a:ext cx="4762500" cy="3352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7" name="그림 106">
              <a:extLst>
                <a:ext uri="{FF2B5EF4-FFF2-40B4-BE49-F238E27FC236}">
                  <a16:creationId xmlns:a16="http://schemas.microsoft.com/office/drawing/2014/main" id="{A349F246-E454-4CBC-9F44-65DFCE26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61753" y="1241899"/>
              <a:ext cx="4762499" cy="3352800"/>
            </a:xfrm>
            <a:prstGeom prst="rect">
              <a:avLst/>
            </a:prstGeom>
          </p:spPr>
        </p:pic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B9DDA1CF-F627-4702-8C53-FCE17F9B58B0}"/>
              </a:ext>
            </a:extLst>
          </p:cNvPr>
          <p:cNvSpPr txBox="1"/>
          <p:nvPr/>
        </p:nvSpPr>
        <p:spPr>
          <a:xfrm>
            <a:off x="473251" y="3426442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포장용기 시장의 낮은 진입 장벽으로 인한 업체 수 증가 및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경쟁 과열</a:t>
            </a:r>
            <a:r>
              <a:rPr lang="ko-KR" altLang="en-US" sz="1600" b="1" dirty="0">
                <a:latin typeface="+mn-ea"/>
              </a:rPr>
              <a:t>로 당사의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매출 증가율이 지속적으로 하락</a:t>
            </a:r>
            <a:r>
              <a:rPr lang="ko-KR" altLang="en-US" sz="1600" b="1" dirty="0">
                <a:latin typeface="+mn-ea"/>
              </a:rPr>
              <a:t>함에 따라 </a:t>
            </a:r>
            <a:endParaRPr lang="en-US" altLang="ko-KR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경영위기를 극복할 수 있는 방안 필요 </a:t>
            </a: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EF3AA95A-4247-45D3-9BC0-148E2AAFF2EA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추진배경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55693" y="4179862"/>
            <a:ext cx="1435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&lt;</a:t>
            </a:r>
            <a:r>
              <a:rPr lang="ko-KR" altLang="en-US" sz="1200" dirty="0"/>
              <a:t>중상산업연구원</a:t>
            </a:r>
            <a:r>
              <a:rPr lang="en-US" altLang="ko-KR" sz="1200" dirty="0"/>
              <a:t>&gt;</a:t>
            </a:r>
            <a:endParaRPr lang="ko-KR" altLang="en-US" sz="1200" dirty="0"/>
          </a:p>
        </p:txBody>
      </p:sp>
      <p:sp>
        <p:nvSpPr>
          <p:cNvPr id="112" name="모서리가 둥근 직사각형 111"/>
          <p:cNvSpPr/>
          <p:nvPr/>
        </p:nvSpPr>
        <p:spPr>
          <a:xfrm>
            <a:off x="654044" y="1101791"/>
            <a:ext cx="10805140" cy="2242185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654044" y="4011217"/>
            <a:ext cx="10805140" cy="2660268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5EE6513-A9A9-4C37-A389-1EB3F87DB980}"/>
              </a:ext>
            </a:extLst>
          </p:cNvPr>
          <p:cNvSpPr/>
          <p:nvPr/>
        </p:nvSpPr>
        <p:spPr>
          <a:xfrm flipH="1">
            <a:off x="335615" y="776568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1D16D66-F038-41F3-93D8-DBBDE89F9B20}"/>
              </a:ext>
            </a:extLst>
          </p:cNvPr>
          <p:cNvSpPr/>
          <p:nvPr/>
        </p:nvSpPr>
        <p:spPr>
          <a:xfrm flipH="1">
            <a:off x="333363" y="3584838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04169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82484A8F-FDD2-4199-A0FC-5ECEF8D4C3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86" r="20048"/>
          <a:stretch/>
        </p:blipFill>
        <p:spPr>
          <a:xfrm>
            <a:off x="4268882" y="4422063"/>
            <a:ext cx="2113763" cy="1880101"/>
          </a:xfrm>
          <a:prstGeom prst="rect">
            <a:avLst/>
          </a:prstGeom>
        </p:spPr>
      </p:pic>
      <p:sp>
        <p:nvSpPr>
          <p:cNvPr id="32" name="직사각형 31"/>
          <p:cNvSpPr/>
          <p:nvPr/>
        </p:nvSpPr>
        <p:spPr>
          <a:xfrm>
            <a:off x="946942" y="6263302"/>
            <a:ext cx="24747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>
                <a:latin typeface="+mn-ea"/>
              </a:rPr>
              <a:t>공급사별 제품의 수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3691854" y="6277169"/>
            <a:ext cx="33727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>
                <a:latin typeface="+mn-ea"/>
              </a:rPr>
              <a:t>실제 주문 데이터 상 공급사 비율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BB74D625-0FE7-4414-9894-0BAA0B3A1176}"/>
              </a:ext>
            </a:extLst>
          </p:cNvPr>
          <p:cNvGraphicFramePr>
            <a:graphicFrameLocks noGrp="1"/>
          </p:cNvGraphicFramePr>
          <p:nvPr/>
        </p:nvGraphicFramePr>
        <p:xfrm>
          <a:off x="946943" y="4538345"/>
          <a:ext cx="2474741" cy="17386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018">
                  <a:extLst>
                    <a:ext uri="{9D8B030D-6E8A-4147-A177-3AD203B41FA5}">
                      <a16:colId xmlns:a16="http://schemas.microsoft.com/office/drawing/2014/main" val="759099110"/>
                    </a:ext>
                  </a:extLst>
                </a:gridCol>
                <a:gridCol w="1006723">
                  <a:extLst>
                    <a:ext uri="{9D8B030D-6E8A-4147-A177-3AD203B41FA5}">
                      <a16:colId xmlns:a16="http://schemas.microsoft.com/office/drawing/2014/main" val="2270337915"/>
                    </a:ext>
                  </a:extLst>
                </a:gridCol>
              </a:tblGrid>
              <a:tr h="3103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공급사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제품 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504567"/>
                  </a:ext>
                </a:extLst>
              </a:tr>
              <a:tr h="3103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err="1">
                          <a:solidFill>
                            <a:schemeClr val="tx1"/>
                          </a:solidFill>
                        </a:rPr>
                        <a:t>패커스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자사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1" dirty="0">
                          <a:solidFill>
                            <a:schemeClr val="tx1"/>
                          </a:solidFill>
                        </a:rPr>
                        <a:t>923</a:t>
                      </a:r>
                      <a:endParaRPr lang="ko-KR" alt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8767880"/>
                  </a:ext>
                </a:extLst>
              </a:tr>
              <a:tr h="5025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err="1">
                          <a:solidFill>
                            <a:schemeClr val="tx1"/>
                          </a:solidFill>
                        </a:rPr>
                        <a:t>다이찌롱스토어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자사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1" dirty="0">
                          <a:solidFill>
                            <a:schemeClr val="tx1"/>
                          </a:solidFill>
                        </a:rPr>
                        <a:t>69</a:t>
                      </a:r>
                      <a:endParaRPr lang="ko-KR" alt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9729510"/>
                  </a:ext>
                </a:extLst>
              </a:tr>
              <a:tr h="290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㈜니드코</a:t>
                      </a: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타사</a:t>
                      </a: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0903866"/>
                  </a:ext>
                </a:extLst>
              </a:tr>
              <a:tr h="290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다인컴즈</a:t>
                      </a: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타사</a:t>
                      </a: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9649340"/>
                  </a:ext>
                </a:extLst>
              </a:tr>
            </a:tbl>
          </a:graphicData>
        </a:graphic>
      </p:graphicFrame>
      <p:sp>
        <p:nvSpPr>
          <p:cNvPr id="39" name="직사각형 38"/>
          <p:cNvSpPr/>
          <p:nvPr/>
        </p:nvSpPr>
        <p:spPr>
          <a:xfrm flipH="1">
            <a:off x="346239" y="3377491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250" y="4050762"/>
            <a:ext cx="4020650" cy="2242389"/>
          </a:xfrm>
          <a:prstGeom prst="rect">
            <a:avLst/>
          </a:prstGeom>
        </p:spPr>
      </p:pic>
      <p:sp>
        <p:nvSpPr>
          <p:cNvPr id="41" name="직사각형 40"/>
          <p:cNvSpPr/>
          <p:nvPr/>
        </p:nvSpPr>
        <p:spPr>
          <a:xfrm>
            <a:off x="7044722" y="6299594"/>
            <a:ext cx="385880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>
                <a:latin typeface="+mn-ea"/>
              </a:rPr>
              <a:t>실제 주문 데이터 상 공급사 별 영업이익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2A711C4-8818-4054-8860-80868F804E81}"/>
              </a:ext>
            </a:extLst>
          </p:cNvPr>
          <p:cNvSpPr txBox="1"/>
          <p:nvPr/>
        </p:nvSpPr>
        <p:spPr>
          <a:xfrm>
            <a:off x="7539626" y="6025760"/>
            <a:ext cx="76661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 err="1">
                <a:latin typeface="+mn-ea"/>
                <a:sym typeface="Wingdings" panose="05000000000000000000" pitchFamily="2" charset="2"/>
              </a:rPr>
              <a:t>패커스</a:t>
            </a:r>
            <a:endParaRPr lang="en-US" altLang="ko-KR" sz="1200" b="1" dirty="0"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2A711C4-8818-4054-8860-80868F804E81}"/>
              </a:ext>
            </a:extLst>
          </p:cNvPr>
          <p:cNvSpPr txBox="1"/>
          <p:nvPr/>
        </p:nvSpPr>
        <p:spPr>
          <a:xfrm>
            <a:off x="8306242" y="6025759"/>
            <a:ext cx="93611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 err="1">
                <a:latin typeface="+mn-ea"/>
                <a:sym typeface="Wingdings" panose="05000000000000000000" pitchFamily="2" charset="2"/>
              </a:rPr>
              <a:t>다이찌롱</a:t>
            </a:r>
            <a:endParaRPr lang="en-US" altLang="ko-KR" sz="1200" b="1" dirty="0"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2A711C4-8818-4054-8860-80868F804E81}"/>
              </a:ext>
            </a:extLst>
          </p:cNvPr>
          <p:cNvSpPr txBox="1"/>
          <p:nvPr/>
        </p:nvSpPr>
        <p:spPr>
          <a:xfrm>
            <a:off x="9106157" y="6007210"/>
            <a:ext cx="93611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+mn-ea"/>
                <a:sym typeface="Wingdings" panose="05000000000000000000" pitchFamily="2" charset="2"/>
              </a:rPr>
              <a:t>㈜ </a:t>
            </a:r>
            <a:r>
              <a:rPr lang="ko-KR" altLang="en-US" sz="1200" b="1" dirty="0" err="1">
                <a:latin typeface="+mn-ea"/>
                <a:sym typeface="Wingdings" panose="05000000000000000000" pitchFamily="2" charset="2"/>
              </a:rPr>
              <a:t>니드코</a:t>
            </a:r>
            <a:endParaRPr lang="en-US" altLang="ko-KR" sz="1200" b="1" dirty="0"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2A711C4-8818-4054-8860-80868F804E81}"/>
              </a:ext>
            </a:extLst>
          </p:cNvPr>
          <p:cNvSpPr txBox="1"/>
          <p:nvPr/>
        </p:nvSpPr>
        <p:spPr>
          <a:xfrm>
            <a:off x="9967407" y="6007210"/>
            <a:ext cx="93611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 err="1">
                <a:latin typeface="+mn-ea"/>
                <a:sym typeface="Wingdings" panose="05000000000000000000" pitchFamily="2" charset="2"/>
              </a:rPr>
              <a:t>다인컴즈</a:t>
            </a:r>
            <a:endParaRPr lang="en-US" altLang="ko-KR" sz="1200" b="1" dirty="0">
              <a:latin typeface="+mn-ea"/>
              <a:sym typeface="Wingdings" panose="05000000000000000000" pitchFamily="2" charset="2"/>
            </a:endParaRPr>
          </a:p>
        </p:txBody>
      </p:sp>
      <p:graphicFrame>
        <p:nvGraphicFramePr>
          <p:cNvPr id="47" name="차트 46"/>
          <p:cNvGraphicFramePr/>
          <p:nvPr/>
        </p:nvGraphicFramePr>
        <p:xfrm>
          <a:off x="1800520" y="1430935"/>
          <a:ext cx="8515313" cy="1823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8" name="CustomShape 2">
            <a:extLst>
              <a:ext uri="{FF2B5EF4-FFF2-40B4-BE49-F238E27FC236}">
                <a16:creationId xmlns:a16="http://schemas.microsoft.com/office/drawing/2014/main" id="{792B24CA-E253-40ED-831D-EFF493E5828C}"/>
              </a:ext>
            </a:extLst>
          </p:cNvPr>
          <p:cNvSpPr/>
          <p:nvPr/>
        </p:nvSpPr>
        <p:spPr>
          <a:xfrm>
            <a:off x="716505" y="1073273"/>
            <a:ext cx="11649621" cy="5972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44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Char char="•"/>
            </a:pPr>
            <a:r>
              <a:rPr lang="ko-KR" altLang="en-US" sz="1400" strike="noStrike" spc="-1" dirty="0">
                <a:solidFill>
                  <a:srgbClr val="000000"/>
                </a:solidFill>
                <a:latin typeface="+mn-ea"/>
              </a:rPr>
              <a:t>배송기간이 </a:t>
            </a:r>
            <a:r>
              <a:rPr lang="en-US" altLang="ko-KR" sz="1400" strike="noStrike" spc="-1" dirty="0">
                <a:solidFill>
                  <a:srgbClr val="000000"/>
                </a:solidFill>
                <a:latin typeface="+mn-ea"/>
              </a:rPr>
              <a:t>6</a:t>
            </a:r>
            <a:r>
              <a:rPr lang="ko-KR" altLang="en-US" sz="1400" strike="noStrike" spc="-1" dirty="0">
                <a:solidFill>
                  <a:srgbClr val="000000"/>
                </a:solidFill>
                <a:latin typeface="+mn-ea"/>
              </a:rPr>
              <a:t>일 이상인 항목이 </a:t>
            </a:r>
            <a:r>
              <a:rPr lang="en-US" sz="1400" strike="noStrike" spc="-1" dirty="0" err="1">
                <a:solidFill>
                  <a:srgbClr val="000000"/>
                </a:solidFill>
                <a:latin typeface="+mn-ea"/>
              </a:rPr>
              <a:t>전체</a:t>
            </a:r>
            <a:r>
              <a:rPr lang="en-US" sz="1400" strike="noStrike" spc="-1" dirty="0">
                <a:solidFill>
                  <a:srgbClr val="000000"/>
                </a:solidFill>
                <a:latin typeface="+mn-ea"/>
              </a:rPr>
              <a:t> 중 35.9%</a:t>
            </a: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 이었으며</a:t>
            </a:r>
            <a:r>
              <a:rPr lang="en-US" sz="1400" strike="noStrike" spc="-1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400" strike="noStrike" spc="-1" dirty="0">
                <a:solidFill>
                  <a:srgbClr val="000000"/>
                </a:solidFill>
                <a:latin typeface="+mn-ea"/>
              </a:rPr>
              <a:t>평균 배송 기간이 </a:t>
            </a:r>
            <a:r>
              <a:rPr lang="en-US" altLang="ko-KR" sz="1400" strike="noStrike" spc="-1" dirty="0">
                <a:solidFill>
                  <a:srgbClr val="000000"/>
                </a:solidFill>
                <a:latin typeface="+mn-ea"/>
              </a:rPr>
              <a:t>6.2</a:t>
            </a: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일 소요되어 해결 필요</a:t>
            </a:r>
            <a:endParaRPr lang="en-US" altLang="ko-KR" sz="1400" spc="-1" dirty="0">
              <a:solidFill>
                <a:srgbClr val="000000"/>
              </a:solidFill>
              <a:latin typeface="+mn-ea"/>
            </a:endParaRPr>
          </a:p>
          <a:p>
            <a:pPr marL="285840" indent="-2844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Char char="•"/>
            </a:pP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배송준비기간의 평균은 </a:t>
            </a:r>
            <a:r>
              <a:rPr lang="en-US" altLang="ko-KR" sz="1400" spc="-1" dirty="0">
                <a:solidFill>
                  <a:srgbClr val="000000"/>
                </a:solidFill>
                <a:latin typeface="+mn-ea"/>
              </a:rPr>
              <a:t>1.7</a:t>
            </a: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일</a:t>
            </a:r>
            <a:r>
              <a:rPr lang="en-US" altLang="ko-KR" sz="1400" spc="-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1400" spc="-1" dirty="0" err="1">
                <a:solidFill>
                  <a:srgbClr val="000000"/>
                </a:solidFill>
                <a:latin typeface="+mn-ea"/>
              </a:rPr>
              <a:t>택배사</a:t>
            </a: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 체류기간의 평균은 </a:t>
            </a:r>
            <a:r>
              <a:rPr lang="en-US" altLang="ko-KR" sz="1400" spc="-1" dirty="0">
                <a:solidFill>
                  <a:srgbClr val="000000"/>
                </a:solidFill>
                <a:latin typeface="+mn-ea"/>
              </a:rPr>
              <a:t>4.5</a:t>
            </a:r>
            <a:r>
              <a:rPr lang="ko-KR" altLang="en-US" sz="1400" spc="-1" dirty="0" err="1">
                <a:solidFill>
                  <a:srgbClr val="000000"/>
                </a:solidFill>
                <a:latin typeface="+mn-ea"/>
              </a:rPr>
              <a:t>일으로</a:t>
            </a: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 효율적인 재고 관리와 </a:t>
            </a:r>
            <a:r>
              <a:rPr lang="ko-KR" altLang="en-US" sz="1400" spc="-1" dirty="0" err="1">
                <a:solidFill>
                  <a:srgbClr val="000000"/>
                </a:solidFill>
                <a:latin typeface="+mn-ea"/>
              </a:rPr>
              <a:t>택배사</a:t>
            </a: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 관리를 통한 </a:t>
            </a:r>
            <a:r>
              <a:rPr lang="ko-KR" altLang="en-US" sz="1400" spc="-1" dirty="0">
                <a:latin typeface="+mn-ea"/>
              </a:rPr>
              <a:t>배송 최적화 필요</a:t>
            </a:r>
            <a:endParaRPr lang="en-US" altLang="ko-KR" sz="1400" strike="noStrike" spc="-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716505" y="3913216"/>
            <a:ext cx="90748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840" indent="-2844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Char char="•"/>
            </a:pP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타 </a:t>
            </a:r>
            <a:r>
              <a:rPr lang="ko-KR" altLang="en-US" sz="1400" spc="-1" dirty="0" err="1">
                <a:solidFill>
                  <a:srgbClr val="000000"/>
                </a:solidFill>
                <a:latin typeface="+mn-ea"/>
              </a:rPr>
              <a:t>공급사</a:t>
            </a: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 제품을 줄임으로써 </a:t>
            </a:r>
            <a:r>
              <a:rPr lang="ko-KR" altLang="en-US" sz="1400" spc="-1" dirty="0" err="1">
                <a:solidFill>
                  <a:srgbClr val="000000"/>
                </a:solidFill>
                <a:latin typeface="+mn-ea"/>
              </a:rPr>
              <a:t>유통비</a:t>
            </a:r>
            <a:r>
              <a:rPr lang="ko-KR" altLang="en-US" sz="1400" spc="-1" dirty="0">
                <a:solidFill>
                  <a:srgbClr val="000000"/>
                </a:solidFill>
                <a:latin typeface="+mn-ea"/>
              </a:rPr>
              <a:t> 절약이 가능하므로 영업이익의 증대에 직접적 영향을 줄 수 있음</a:t>
            </a:r>
            <a:endParaRPr lang="en-US" altLang="ko-KR" sz="1400" spc="-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A20EEC1-764A-4C42-89B3-7E450716ACDD}"/>
              </a:ext>
            </a:extLst>
          </p:cNvPr>
          <p:cNvSpPr/>
          <p:nvPr/>
        </p:nvSpPr>
        <p:spPr>
          <a:xfrm flipH="1">
            <a:off x="310020" y="749863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EF2898E-4CF6-45AA-9F0D-F4A1F25CDD69}"/>
              </a:ext>
            </a:extLst>
          </p:cNvPr>
          <p:cNvSpPr/>
          <p:nvPr/>
        </p:nvSpPr>
        <p:spPr>
          <a:xfrm>
            <a:off x="632478" y="714577"/>
            <a:ext cx="9583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>
                <a:latin typeface="+mn-ea"/>
                <a:sym typeface="Wingdings" panose="05000000000000000000" pitchFamily="2" charset="2"/>
              </a:rPr>
              <a:t>포장 용기 배송 지연이 자주 발생되고 길게 나타남에 따라 </a:t>
            </a:r>
            <a:r>
              <a:rPr lang="ko-KR" altLang="en-US" sz="1600" b="1" dirty="0">
                <a:solidFill>
                  <a:schemeClr val="accent2">
                    <a:lumMod val="75000"/>
                  </a:schemeClr>
                </a:solidFill>
                <a:latin typeface="+mn-ea"/>
                <a:sym typeface="Wingdings" panose="05000000000000000000" pitchFamily="2" charset="2"/>
              </a:rPr>
              <a:t>배송 기간의 단축 필요</a:t>
            </a:r>
            <a:endParaRPr lang="en-US" altLang="ko-KR" sz="1600" b="1" dirty="0">
              <a:solidFill>
                <a:schemeClr val="accent2">
                  <a:lumMod val="75000"/>
                </a:schemeClr>
              </a:solidFill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9335027" y="5886545"/>
            <a:ext cx="359923" cy="68703"/>
          </a:xfrm>
          <a:prstGeom prst="rect">
            <a:avLst/>
          </a:prstGeom>
          <a:solidFill>
            <a:srgbClr val="4F81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10159188" y="5886545"/>
            <a:ext cx="359923" cy="68703"/>
          </a:xfrm>
          <a:prstGeom prst="rect">
            <a:avLst/>
          </a:prstGeom>
          <a:solidFill>
            <a:srgbClr val="4F81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632478" y="3212097"/>
            <a:ext cx="12171887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>
                <a:latin typeface="+mn-ea"/>
              </a:rPr>
              <a:t>당사 자체 제작 상품의 비율이 전체의 </a:t>
            </a:r>
            <a:r>
              <a:rPr lang="en-US" altLang="ko-KR" sz="1600" b="1" dirty="0">
                <a:latin typeface="+mn-ea"/>
              </a:rPr>
              <a:t>91%</a:t>
            </a:r>
            <a:r>
              <a:rPr lang="ko-KR" altLang="en-US" sz="1600" b="1" dirty="0">
                <a:latin typeface="+mn-ea"/>
              </a:rPr>
              <a:t>로 높고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영업이익율도 높게 나타남으로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자체 제작 상품의 판매비중을 더욱</a:t>
            </a:r>
            <a:endParaRPr lang="en-US" altLang="ko-KR" sz="1600" b="1" dirty="0">
              <a:solidFill>
                <a:srgbClr val="CA6F06"/>
              </a:solidFill>
              <a:latin typeface="+mn-ea"/>
            </a:endParaRPr>
          </a:p>
          <a:p>
            <a:pPr>
              <a:spcBef>
                <a:spcPts val="600"/>
              </a:spcBef>
            </a:pP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 높일 수 있는 판매전략 필요</a:t>
            </a:r>
            <a:endParaRPr lang="en-US" altLang="ko-KR" sz="1600" b="1" dirty="0">
              <a:solidFill>
                <a:srgbClr val="CA6F06"/>
              </a:solidFill>
              <a:latin typeface="+mn-ea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655606" y="1073460"/>
            <a:ext cx="10805140" cy="2132194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모서리가 둥근 직사각형 57"/>
          <p:cNvSpPr/>
          <p:nvPr/>
        </p:nvSpPr>
        <p:spPr>
          <a:xfrm>
            <a:off x="632478" y="3880259"/>
            <a:ext cx="10805140" cy="2726557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왼쪽 중괄호 5">
            <a:extLst>
              <a:ext uri="{FF2B5EF4-FFF2-40B4-BE49-F238E27FC236}">
                <a16:creationId xmlns:a16="http://schemas.microsoft.com/office/drawing/2014/main" id="{2AAAE411-475C-414D-A3BE-AF9059B76372}"/>
              </a:ext>
            </a:extLst>
          </p:cNvPr>
          <p:cNvSpPr/>
          <p:nvPr/>
        </p:nvSpPr>
        <p:spPr>
          <a:xfrm>
            <a:off x="3543833" y="4422063"/>
            <a:ext cx="644467" cy="1721360"/>
          </a:xfrm>
          <a:prstGeom prst="leftBrace">
            <a:avLst/>
          </a:prstGeom>
          <a:ln w="25400">
            <a:solidFill>
              <a:srgbClr val="FBE2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EBECE1E-9AF0-4D37-B48C-EC2551D05233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분석 결과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701527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https://files.slack.com/files-pri/T016X0W06T1-F017RE0NZ3K/image.png"/>
          <p:cNvSpPr>
            <a:spLocks noChangeAspect="1" noChangeArrowheads="1"/>
          </p:cNvSpPr>
          <p:nvPr/>
        </p:nvSpPr>
        <p:spPr bwMode="auto">
          <a:xfrm>
            <a:off x="155575" y="-14445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460375" y="3543228"/>
            <a:ext cx="1176366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500" b="1" dirty="0">
                <a:latin typeface="+mn-ea"/>
              </a:rPr>
              <a:t>   당사의 친환경 제품 판매량이 저조한 상태로</a:t>
            </a:r>
            <a:r>
              <a:rPr lang="en-US" altLang="ko-KR" sz="1500" b="1" dirty="0">
                <a:latin typeface="+mn-ea"/>
              </a:rPr>
              <a:t>, </a:t>
            </a:r>
            <a:r>
              <a:rPr lang="ko-KR" altLang="en-US" sz="1500" b="1" dirty="0">
                <a:latin typeface="+mn-ea"/>
              </a:rPr>
              <a:t>정부의 일회용품 규제에 대비하기 위해서는 </a:t>
            </a:r>
            <a:r>
              <a:rPr lang="ko-KR" altLang="en-US" sz="15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친환경 제품에 대한 투자 시급</a:t>
            </a:r>
          </a:p>
        </p:txBody>
      </p:sp>
      <p:graphicFrame>
        <p:nvGraphicFramePr>
          <p:cNvPr id="34" name="차트 33"/>
          <p:cNvGraphicFramePr/>
          <p:nvPr/>
        </p:nvGraphicFramePr>
        <p:xfrm>
          <a:off x="2376713" y="3536071"/>
          <a:ext cx="2747894" cy="2971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5" name="직사각형 34"/>
          <p:cNvSpPr/>
          <p:nvPr/>
        </p:nvSpPr>
        <p:spPr>
          <a:xfrm flipH="1">
            <a:off x="345012" y="3567393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17303" y="1070817"/>
            <a:ext cx="105046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+mn-ea"/>
              </a:rPr>
              <a:t>수량과 </a:t>
            </a:r>
            <a:r>
              <a:rPr lang="ko-KR" altLang="en-US" sz="1400" b="1" dirty="0" err="1">
                <a:latin typeface="+mn-ea"/>
              </a:rPr>
              <a:t>예측값의</a:t>
            </a:r>
            <a:r>
              <a:rPr lang="ko-KR" altLang="en-US" sz="1400" b="1" dirty="0">
                <a:latin typeface="+mn-ea"/>
              </a:rPr>
              <a:t> </a:t>
            </a:r>
            <a:r>
              <a:rPr lang="en-US" altLang="ko-KR" sz="1400" b="1" dirty="0">
                <a:latin typeface="+mn-ea"/>
              </a:rPr>
              <a:t>3</a:t>
            </a:r>
            <a:r>
              <a:rPr lang="ko-KR" altLang="en-US" sz="1400" b="1" dirty="0">
                <a:latin typeface="+mn-ea"/>
              </a:rPr>
              <a:t>개월 간의 합계가 크게 차이 나지 않아 재고를 관리하기에 충분하다고 판단함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5024477-36DC-42D7-9C15-DB6DAC2B654A}"/>
              </a:ext>
            </a:extLst>
          </p:cNvPr>
          <p:cNvSpPr/>
          <p:nvPr/>
        </p:nvSpPr>
        <p:spPr>
          <a:xfrm flipH="1">
            <a:off x="310020" y="749863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4DB5C49-86F0-47FE-B4BD-5D047D01105A}"/>
              </a:ext>
            </a:extLst>
          </p:cNvPr>
          <p:cNvSpPr/>
          <p:nvPr/>
        </p:nvSpPr>
        <p:spPr>
          <a:xfrm>
            <a:off x="621039" y="714491"/>
            <a:ext cx="115595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>
                <a:latin typeface="+mn-ea"/>
              </a:rPr>
              <a:t>시계열 분석 결과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분기별 예측 판매량이 유의미한 결과로 나타나 </a:t>
            </a:r>
            <a:r>
              <a:rPr lang="ko-KR" altLang="en-US" sz="16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효율적으로 재고관리를 수행할 수 있을 것으로 판단됨</a:t>
            </a:r>
            <a:endParaRPr lang="en-US" altLang="ko-KR" sz="1600" b="1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6789567" y="3027181"/>
            <a:ext cx="37732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400" b="1" dirty="0">
                <a:latin typeface="+mn-ea"/>
              </a:rPr>
              <a:t>&lt;</a:t>
            </a:r>
            <a:r>
              <a:rPr lang="ko-KR" altLang="en-US" sz="1400" b="1" dirty="0">
                <a:latin typeface="+mn-ea"/>
              </a:rPr>
              <a:t>인기상품 </a:t>
            </a:r>
            <a:r>
              <a:rPr lang="ko-KR" altLang="en-US" sz="1400" b="1" dirty="0" err="1">
                <a:latin typeface="+mn-ea"/>
              </a:rPr>
              <a:t>탕용기</a:t>
            </a:r>
            <a:r>
              <a:rPr lang="ko-KR" altLang="en-US" sz="1400" b="1" dirty="0">
                <a:latin typeface="+mn-ea"/>
              </a:rPr>
              <a:t> </a:t>
            </a:r>
            <a:r>
              <a:rPr lang="ko-KR" altLang="en-US" sz="1400" b="1" dirty="0" err="1">
                <a:latin typeface="+mn-ea"/>
              </a:rPr>
              <a:t>시계열</a:t>
            </a:r>
            <a:r>
              <a:rPr lang="ko-KR" altLang="en-US" sz="1400" b="1" dirty="0">
                <a:latin typeface="+mn-ea"/>
              </a:rPr>
              <a:t> 분석 결과</a:t>
            </a:r>
            <a:r>
              <a:rPr lang="en-US" altLang="ko-KR" sz="1400" b="1" dirty="0">
                <a:latin typeface="+mn-ea"/>
              </a:rPr>
              <a:t>&gt;</a:t>
            </a:r>
            <a:endParaRPr lang="ko-KR" altLang="en-US" sz="14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6614599" y="6066380"/>
            <a:ext cx="42527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400" b="1" dirty="0">
                <a:latin typeface="+mn-ea"/>
              </a:rPr>
              <a:t>&lt;</a:t>
            </a:r>
            <a:r>
              <a:rPr lang="ko-KR" altLang="en-US" sz="1400" b="1" dirty="0">
                <a:latin typeface="+mn-ea"/>
              </a:rPr>
              <a:t>배달음식 일회용품 감축의 단계적 확대</a:t>
            </a:r>
            <a:r>
              <a:rPr lang="en-US" altLang="ko-KR" sz="1400" b="1" dirty="0">
                <a:latin typeface="+mn-ea"/>
              </a:rPr>
              <a:t>&gt;</a:t>
            </a:r>
            <a:endParaRPr lang="ko-KR" altLang="en-US" sz="1400" b="1" dirty="0">
              <a:latin typeface="+mn-ea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10153231" y="5655793"/>
            <a:ext cx="122565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000" b="1" dirty="0">
                <a:latin typeface="+mn-ea"/>
              </a:rPr>
              <a:t>&lt;</a:t>
            </a:r>
            <a:r>
              <a:rPr lang="ko-KR" altLang="en-US" sz="1000" b="1" dirty="0">
                <a:latin typeface="+mn-ea"/>
              </a:rPr>
              <a:t>출처 </a:t>
            </a:r>
            <a:r>
              <a:rPr lang="en-US" altLang="ko-KR" sz="1000" b="1" dirty="0">
                <a:latin typeface="+mn-ea"/>
              </a:rPr>
              <a:t>: </a:t>
            </a:r>
            <a:r>
              <a:rPr lang="ko-KR" altLang="en-US" sz="1000" b="1" dirty="0">
                <a:latin typeface="+mn-ea"/>
              </a:rPr>
              <a:t>환경부</a:t>
            </a:r>
            <a:r>
              <a:rPr lang="en-US" altLang="ko-KR" sz="1000" b="1" dirty="0">
                <a:latin typeface="+mn-ea"/>
              </a:rPr>
              <a:t>&gt;</a:t>
            </a:r>
            <a:endParaRPr lang="ko-KR" altLang="en-US" sz="1000" b="1" dirty="0">
              <a:latin typeface="+mn-ea"/>
            </a:endParaRPr>
          </a:p>
        </p:txBody>
      </p:sp>
      <p:graphicFrame>
        <p:nvGraphicFramePr>
          <p:cNvPr id="42" name="표 41"/>
          <p:cNvGraphicFramePr>
            <a:graphicFrameLocks noGrp="1"/>
          </p:cNvGraphicFramePr>
          <p:nvPr/>
        </p:nvGraphicFramePr>
        <p:xfrm>
          <a:off x="5266956" y="4216020"/>
          <a:ext cx="6010619" cy="1696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64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78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21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21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21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405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대상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2020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2021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2030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7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식기류</a:t>
                      </a:r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수저</a:t>
                      </a:r>
                      <a:r>
                        <a:rPr lang="en-US" altLang="ko-KR" sz="1100" dirty="0"/>
                        <a:t>,</a:t>
                      </a:r>
                      <a:r>
                        <a:rPr lang="ko-KR" altLang="en-US" sz="1100" dirty="0"/>
                        <a:t>포크</a:t>
                      </a:r>
                      <a:r>
                        <a:rPr lang="en-US" altLang="ko-KR" sz="1100" dirty="0"/>
                        <a:t>,</a:t>
                      </a:r>
                      <a:r>
                        <a:rPr lang="ko-KR" altLang="en-US" sz="1100" dirty="0"/>
                        <a:t>나이프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사용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자발적 협약</a:t>
                      </a:r>
                      <a:r>
                        <a:rPr lang="en-US" altLang="ko-KR" sz="1100" dirty="0"/>
                        <a:t>(MOU) </a:t>
                      </a:r>
                      <a:r>
                        <a:rPr lang="ko-KR" altLang="en-US" sz="1100" dirty="0"/>
                        <a:t>감량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사용금지</a:t>
                      </a:r>
                      <a:r>
                        <a:rPr lang="en-US" altLang="ko-KR" sz="110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100" dirty="0"/>
                        <a:t>※</a:t>
                      </a:r>
                      <a:r>
                        <a:rPr lang="ko-KR" altLang="en-US" sz="1100" dirty="0"/>
                        <a:t>불가피한 경우 유상 제공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종류별 재질 </a:t>
                      </a:r>
                      <a:endParaRPr lang="en-US" altLang="ko-KR" sz="1100" dirty="0"/>
                    </a:p>
                    <a:p>
                      <a:pPr algn="ctr" latinLnBrk="1"/>
                      <a:r>
                        <a:rPr lang="ko-KR" altLang="en-US" sz="1100" dirty="0"/>
                        <a:t>단일화 또는 </a:t>
                      </a:r>
                      <a:endParaRPr lang="en-US" altLang="ko-KR" sz="1100" dirty="0"/>
                    </a:p>
                    <a:p>
                      <a:pPr algn="ctr" latinLnBrk="1"/>
                      <a:r>
                        <a:rPr lang="ko-KR" altLang="en-US" sz="1200" b="1" dirty="0" err="1">
                          <a:highlight>
                            <a:srgbClr val="FFFF00"/>
                          </a:highlight>
                        </a:rPr>
                        <a:t>다회용기</a:t>
                      </a:r>
                      <a:r>
                        <a:rPr lang="ko-KR" altLang="en-US" sz="1200" b="1" dirty="0"/>
                        <a:t> 사용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4701"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ko-KR" altLang="en-US" sz="1100" dirty="0"/>
                        <a:t>용기</a:t>
                      </a:r>
                      <a:r>
                        <a:rPr lang="en-US" altLang="ko-KR" sz="1100" dirty="0"/>
                        <a:t>·</a:t>
                      </a:r>
                      <a:r>
                        <a:rPr lang="ko-KR" altLang="en-US" sz="1100" dirty="0" err="1"/>
                        <a:t>접시류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사용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자발적 협약</a:t>
                      </a:r>
                      <a:r>
                        <a:rPr lang="en-US" altLang="ko-KR" sz="1100" dirty="0"/>
                        <a:t>(MOU)</a:t>
                      </a:r>
                      <a:r>
                        <a:rPr lang="ko-KR" altLang="en-US" sz="1100" dirty="0"/>
                        <a:t>을 통해 </a:t>
                      </a:r>
                      <a:r>
                        <a:rPr lang="ko-KR" altLang="en-US" sz="1100" dirty="0" err="1"/>
                        <a:t>다회용기</a:t>
                      </a:r>
                      <a:r>
                        <a:rPr lang="ko-KR" altLang="en-US" sz="1100" dirty="0"/>
                        <a:t> 시범사업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ko-KR" altLang="en-US" sz="1100" dirty="0"/>
                        <a:t>종이 등 친환경 소재 대체 유도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3" name="그룹 42"/>
          <p:cNvGrpSpPr/>
          <p:nvPr/>
        </p:nvGrpSpPr>
        <p:grpSpPr>
          <a:xfrm>
            <a:off x="1181780" y="1389838"/>
            <a:ext cx="3750143" cy="1560937"/>
            <a:chOff x="1514470" y="1370877"/>
            <a:chExt cx="3687845" cy="1997107"/>
          </a:xfrm>
        </p:grpSpPr>
        <p:pic>
          <p:nvPicPr>
            <p:cNvPr id="44" name="그림 4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8728" y="1370877"/>
              <a:ext cx="3165099" cy="182000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5" name="직사각형 44"/>
            <p:cNvSpPr/>
            <p:nvPr/>
          </p:nvSpPr>
          <p:spPr>
            <a:xfrm>
              <a:off x="2950045" y="3137023"/>
              <a:ext cx="2252270" cy="2309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ko-KR" altLang="en-US" sz="1000">
                  <a:latin typeface="+mn-ea"/>
                </a:rPr>
                <a:t>주문일시</a:t>
              </a:r>
              <a:endParaRPr lang="ko-KR" altLang="en-US" sz="1000" dirty="0">
                <a:latin typeface="+mn-ea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514470" y="1972777"/>
              <a:ext cx="316850" cy="47004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ko-KR" altLang="en-US" sz="1000"/>
                <a:t>판매량</a:t>
              </a:r>
            </a:p>
          </p:txBody>
        </p:sp>
      </p:grpSp>
      <p:graphicFrame>
        <p:nvGraphicFramePr>
          <p:cNvPr id="47" name="표 46"/>
          <p:cNvGraphicFramePr>
            <a:graphicFrameLocks noGrp="1"/>
          </p:cNvGraphicFramePr>
          <p:nvPr/>
        </p:nvGraphicFramePr>
        <p:xfrm>
          <a:off x="5657972" y="1484623"/>
          <a:ext cx="5663950" cy="1469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2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27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27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27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27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939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주문일시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수량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예측값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차이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>
                          <a:solidFill>
                            <a:schemeClr val="tx1"/>
                          </a:solidFill>
                        </a:rPr>
                        <a:t>p_value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9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2019-01-01</a:t>
                      </a:r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587</a:t>
                      </a:r>
                      <a:endParaRPr lang="ko-KR" altLang="en-US" sz="1100" dirty="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433</a:t>
                      </a:r>
                      <a:endParaRPr lang="ko-KR" altLang="en-US" sz="1100" dirty="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154</a:t>
                      </a:r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0.00</a:t>
                      </a:r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9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2019-02-01</a:t>
                      </a:r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420</a:t>
                      </a:r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670</a:t>
                      </a:r>
                      <a:endParaRPr lang="ko-KR" altLang="en-US" sz="1100" dirty="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-250</a:t>
                      </a:r>
                      <a:endParaRPr lang="ko-KR" altLang="en-US" sz="1100" dirty="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9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2019-03-01</a:t>
                      </a:r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532</a:t>
                      </a:r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503</a:t>
                      </a:r>
                      <a:endParaRPr lang="ko-KR" altLang="en-US" sz="1100" dirty="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29</a:t>
                      </a:r>
                      <a:endParaRPr lang="ko-KR" altLang="en-US" sz="1100" dirty="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9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/>
                        <a:t>전체</a:t>
                      </a:r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1539</a:t>
                      </a:r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1606</a:t>
                      </a:r>
                      <a:endParaRPr lang="ko-KR" altLang="en-US" sz="110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-67</a:t>
                      </a:r>
                      <a:endParaRPr lang="ko-KR" altLang="en-US" sz="1100" dirty="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8" name="직사각형 47"/>
          <p:cNvSpPr/>
          <p:nvPr/>
        </p:nvSpPr>
        <p:spPr>
          <a:xfrm>
            <a:off x="9083027" y="2614298"/>
            <a:ext cx="1091002" cy="289321"/>
          </a:xfrm>
          <a:prstGeom prst="rect">
            <a:avLst/>
          </a:prstGeom>
          <a:noFill/>
          <a:ln w="38100" cmpd="sng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7661512" y="4211126"/>
            <a:ext cx="3616063" cy="1717872"/>
          </a:xfrm>
          <a:prstGeom prst="rect">
            <a:avLst/>
          </a:prstGeom>
          <a:noFill/>
          <a:ln w="38100" cmpd="sng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grpSp>
        <p:nvGrpSpPr>
          <p:cNvPr id="50" name="그룹 49"/>
          <p:cNvGrpSpPr/>
          <p:nvPr/>
        </p:nvGrpSpPr>
        <p:grpSpPr>
          <a:xfrm>
            <a:off x="4162824" y="1347241"/>
            <a:ext cx="815642" cy="395324"/>
            <a:chOff x="4262364" y="1263930"/>
            <a:chExt cx="815642" cy="395324"/>
          </a:xfrm>
        </p:grpSpPr>
        <p:sp>
          <p:nvSpPr>
            <p:cNvPr id="51" name="직사각형 50"/>
            <p:cNvSpPr/>
            <p:nvPr/>
          </p:nvSpPr>
          <p:spPr>
            <a:xfrm>
              <a:off x="4262364" y="1293131"/>
              <a:ext cx="815642" cy="322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2" name="직선 연결선 51"/>
            <p:cNvCxnSpPr/>
            <p:nvPr/>
          </p:nvCxnSpPr>
          <p:spPr>
            <a:xfrm>
              <a:off x="4365753" y="1399292"/>
              <a:ext cx="107367" cy="2665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4481368" y="1263930"/>
              <a:ext cx="596638" cy="230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>
                  <a:latin typeface="+mn-ea"/>
                </a:rPr>
                <a:t>forecast</a:t>
              </a:r>
              <a:endParaRPr lang="ko-KR" altLang="en-US" sz="900">
                <a:latin typeface="+mn-ea"/>
              </a:endParaRPr>
            </a:p>
          </p:txBody>
        </p:sp>
        <p:cxnSp>
          <p:nvCxnSpPr>
            <p:cNvPr id="54" name="직선 연결선 53"/>
            <p:cNvCxnSpPr/>
            <p:nvPr/>
          </p:nvCxnSpPr>
          <p:spPr>
            <a:xfrm>
              <a:off x="4363669" y="1546088"/>
              <a:ext cx="107367" cy="2665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4479283" y="1428423"/>
              <a:ext cx="530915" cy="230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latin typeface="+mn-ea"/>
                </a:rPr>
                <a:t>판매량</a:t>
              </a:r>
            </a:p>
          </p:txBody>
        </p:sp>
      </p:grpSp>
      <p:sp>
        <p:nvSpPr>
          <p:cNvPr id="56" name="직사각형 55"/>
          <p:cNvSpPr/>
          <p:nvPr/>
        </p:nvSpPr>
        <p:spPr>
          <a:xfrm>
            <a:off x="1503982" y="3003161"/>
            <a:ext cx="32905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400" b="1" dirty="0">
                <a:latin typeface="+mn-ea"/>
              </a:rPr>
              <a:t>&lt;</a:t>
            </a:r>
            <a:r>
              <a:rPr lang="ko-KR" altLang="en-US" sz="1400" b="1" dirty="0">
                <a:latin typeface="+mn-ea"/>
              </a:rPr>
              <a:t>인기상품 </a:t>
            </a:r>
            <a:r>
              <a:rPr lang="ko-KR" altLang="en-US" sz="1400" b="1" dirty="0" err="1">
                <a:latin typeface="+mn-ea"/>
              </a:rPr>
              <a:t>탕용기</a:t>
            </a:r>
            <a:r>
              <a:rPr lang="ko-KR" altLang="en-US" sz="1400" b="1" dirty="0">
                <a:latin typeface="+mn-ea"/>
              </a:rPr>
              <a:t> </a:t>
            </a:r>
            <a:r>
              <a:rPr lang="ko-KR" altLang="en-US" sz="1400" b="1" dirty="0" err="1">
                <a:latin typeface="+mn-ea"/>
              </a:rPr>
              <a:t>시계열</a:t>
            </a:r>
            <a:r>
              <a:rPr lang="ko-KR" altLang="en-US" sz="1400" b="1" dirty="0">
                <a:latin typeface="+mn-ea"/>
              </a:rPr>
              <a:t> 분석 </a:t>
            </a:r>
            <a:r>
              <a:rPr lang="en-US" altLang="ko-KR" sz="1400" b="1" dirty="0">
                <a:latin typeface="+mn-ea"/>
              </a:rPr>
              <a:t>plot&gt;</a:t>
            </a:r>
            <a:endParaRPr lang="ko-KR" altLang="en-US" sz="1400" b="1" dirty="0">
              <a:latin typeface="+mn-ea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675061" y="3905528"/>
            <a:ext cx="10805140" cy="2699693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모서리가 둥근 직사각형 57"/>
          <p:cNvSpPr/>
          <p:nvPr/>
        </p:nvSpPr>
        <p:spPr>
          <a:xfrm>
            <a:off x="655606" y="1073459"/>
            <a:ext cx="10805140" cy="2325393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711799" y="3934005"/>
            <a:ext cx="225895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 sz="2128" b="1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dirty="0"/>
              <a:t>2017~2019</a:t>
            </a:r>
            <a:r>
              <a:rPr lang="ko-KR" altLang="ko-KR" sz="1400" dirty="0"/>
              <a:t>년 </a:t>
            </a:r>
            <a:endParaRPr lang="en-US" altLang="ko-KR" sz="1400" dirty="0"/>
          </a:p>
          <a:p>
            <a:pPr>
              <a:defRPr sz="2128" b="1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ko-KR" sz="1400" dirty="0"/>
              <a:t>포장</a:t>
            </a:r>
            <a:r>
              <a:rPr lang="en-US" altLang="ko-KR" sz="1400" dirty="0"/>
              <a:t> </a:t>
            </a:r>
            <a:r>
              <a:rPr lang="ko-KR" altLang="ko-KR" sz="1400" dirty="0"/>
              <a:t>용기의 </a:t>
            </a:r>
            <a:endParaRPr lang="en-US" altLang="ko-KR" sz="1400" dirty="0"/>
          </a:p>
          <a:p>
            <a:pPr>
              <a:defRPr sz="2128" b="1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ko-KR" sz="1400" dirty="0"/>
              <a:t>친환경 여부에 따른 </a:t>
            </a:r>
            <a:r>
              <a:rPr lang="ko-KR" altLang="en-US" sz="1400" dirty="0"/>
              <a:t>주문량</a:t>
            </a:r>
            <a:endParaRPr lang="ko-KR" altLang="ko-KR" sz="14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D565A00-6C0A-479F-AE2A-45874984FC2C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데이터 분석 결과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09914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03_혁신포스코1.0_속지.jpg">
            <a:extLst>
              <a:ext uri="{FF2B5EF4-FFF2-40B4-BE49-F238E27FC236}">
                <a16:creationId xmlns:a16="http://schemas.microsoft.com/office/drawing/2014/main" id="{D5C0039C-9F04-4E16-97C3-BBA7102411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snip1Rect">
            <a:avLst>
              <a:gd name="adj" fmla="val 32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77534DE-E9FB-4C32-AD1F-073C29E67EC4}"/>
              </a:ext>
            </a:extLst>
          </p:cNvPr>
          <p:cNvSpPr/>
          <p:nvPr/>
        </p:nvSpPr>
        <p:spPr>
          <a:xfrm>
            <a:off x="0" y="2060294"/>
            <a:ext cx="12192000" cy="2244706"/>
          </a:xfrm>
          <a:prstGeom prst="rect">
            <a:avLst/>
          </a:prstGeom>
          <a:solidFill>
            <a:srgbClr val="FCF7E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B3971B-ABD8-47BD-ADFA-198125F2916C}"/>
              </a:ext>
            </a:extLst>
          </p:cNvPr>
          <p:cNvSpPr/>
          <p:nvPr/>
        </p:nvSpPr>
        <p:spPr>
          <a:xfrm>
            <a:off x="0" y="2395959"/>
            <a:ext cx="12192000" cy="1573376"/>
          </a:xfrm>
          <a:prstGeom prst="rect">
            <a:avLst/>
          </a:prstGeom>
          <a:solidFill>
            <a:srgbClr val="F8EE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678B-C9C8-4705-A666-6DE701D5A0CD}"/>
              </a:ext>
            </a:extLst>
          </p:cNvPr>
          <p:cNvSpPr txBox="1"/>
          <p:nvPr/>
        </p:nvSpPr>
        <p:spPr>
          <a:xfrm>
            <a:off x="3596936" y="2598027"/>
            <a:ext cx="49981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개선안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647B3DF-365E-4BC2-813D-7A96B55C7380}"/>
              </a:ext>
            </a:extLst>
          </p:cNvPr>
          <p:cNvSpPr/>
          <p:nvPr/>
        </p:nvSpPr>
        <p:spPr>
          <a:xfrm>
            <a:off x="9438640" y="0"/>
            <a:ext cx="2753360" cy="174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73945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그룹 70">
            <a:extLst>
              <a:ext uri="{FF2B5EF4-FFF2-40B4-BE49-F238E27FC236}">
                <a16:creationId xmlns:a16="http://schemas.microsoft.com/office/drawing/2014/main" id="{99792CD8-9620-4721-AC71-78416FD02987}"/>
              </a:ext>
            </a:extLst>
          </p:cNvPr>
          <p:cNvGrpSpPr/>
          <p:nvPr/>
        </p:nvGrpSpPr>
        <p:grpSpPr>
          <a:xfrm>
            <a:off x="854894" y="1091601"/>
            <a:ext cx="4577939" cy="441050"/>
            <a:chOff x="969525" y="1508290"/>
            <a:chExt cx="4983575" cy="44105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72" name="모서리가 둥근 직사각형 71"/>
            <p:cNvSpPr/>
            <p:nvPr/>
          </p:nvSpPr>
          <p:spPr>
            <a:xfrm>
              <a:off x="969525" y="1508290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latin typeface="+mn-ea"/>
              </a:endParaRPr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1125971" y="1574926"/>
              <a:ext cx="4827129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잠재우수고객 예측을 통해 적절한 고객 서비스 전략 필요</a:t>
              </a:r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2541494" y="697788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n-ea"/>
              </a:rPr>
              <a:t>개선 기회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8861367" y="697788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n-ea"/>
              </a:rPr>
              <a:t>개선안</a:t>
            </a:r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E293C28B-D62C-4589-824A-BBD0DA0C6640}"/>
              </a:ext>
            </a:extLst>
          </p:cNvPr>
          <p:cNvGrpSpPr/>
          <p:nvPr/>
        </p:nvGrpSpPr>
        <p:grpSpPr>
          <a:xfrm>
            <a:off x="838590" y="2996473"/>
            <a:ext cx="4538905" cy="441050"/>
            <a:chOff x="969525" y="2664271"/>
            <a:chExt cx="4941082" cy="441050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80" name="모서리가 둥근 직사각형 79"/>
            <p:cNvSpPr/>
            <p:nvPr/>
          </p:nvSpPr>
          <p:spPr>
            <a:xfrm>
              <a:off x="969525" y="2664271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solidFill>
                  <a:schemeClr val="accent3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1125971" y="2730907"/>
              <a:ext cx="4399594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나이와 </a:t>
              </a:r>
              <a:r>
                <a:rPr lang="ko-KR" altLang="en-US" sz="1300" b="1" dirty="0" err="1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유입경로에</a:t>
              </a:r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 따른 차별화된 마케팅 전략 필요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42FF796B-6886-4BEE-B77A-81328397DB13}"/>
              </a:ext>
            </a:extLst>
          </p:cNvPr>
          <p:cNvGrpSpPr/>
          <p:nvPr/>
        </p:nvGrpSpPr>
        <p:grpSpPr>
          <a:xfrm>
            <a:off x="854894" y="1726700"/>
            <a:ext cx="4538905" cy="441050"/>
            <a:chOff x="969525" y="3242303"/>
            <a:chExt cx="4941082" cy="44105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84" name="모서리가 둥근 직사각형 83"/>
            <p:cNvSpPr/>
            <p:nvPr/>
          </p:nvSpPr>
          <p:spPr>
            <a:xfrm>
              <a:off x="969525" y="3242303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 dirty="0">
                <a:solidFill>
                  <a:schemeClr val="accent3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1125971" y="3308939"/>
              <a:ext cx="3907492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비회원을 회원으로 유입시키기위한 전략 필요</a:t>
              </a: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AB4B8714-94D6-4BEE-A904-C055C053F78E}"/>
              </a:ext>
            </a:extLst>
          </p:cNvPr>
          <p:cNvGrpSpPr/>
          <p:nvPr/>
        </p:nvGrpSpPr>
        <p:grpSpPr>
          <a:xfrm>
            <a:off x="810751" y="6148545"/>
            <a:ext cx="4538905" cy="441050"/>
            <a:chOff x="965479" y="4972690"/>
            <a:chExt cx="4941082" cy="44105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89" name="모서리가 둥근 직사각형 88"/>
            <p:cNvSpPr/>
            <p:nvPr/>
          </p:nvSpPr>
          <p:spPr>
            <a:xfrm>
              <a:off x="965479" y="4972690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solidFill>
                  <a:schemeClr val="accent3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1121925" y="5046661"/>
              <a:ext cx="4710211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정부 환경 규제에 대비한 친환경 용기에 대한 투자 필요</a:t>
              </a:r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A00C9B35-E5BC-4255-A9DA-7094DAD0EDCC}"/>
              </a:ext>
            </a:extLst>
          </p:cNvPr>
          <p:cNvGrpSpPr/>
          <p:nvPr/>
        </p:nvGrpSpPr>
        <p:grpSpPr>
          <a:xfrm>
            <a:off x="854894" y="4276216"/>
            <a:ext cx="4538905" cy="441050"/>
            <a:chOff x="969525" y="3820335"/>
            <a:chExt cx="4941082" cy="44105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92" name="모서리가 둥근 직사각형 91"/>
            <p:cNvSpPr/>
            <p:nvPr/>
          </p:nvSpPr>
          <p:spPr>
            <a:xfrm>
              <a:off x="969525" y="3820335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solidFill>
                  <a:schemeClr val="accent3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>
              <a:off x="1125971" y="3886971"/>
              <a:ext cx="3492173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 err="1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공급사</a:t>
              </a:r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 선정 및 운영관련 규정 개선 필요</a:t>
              </a:r>
            </a:p>
          </p:txBody>
        </p: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97ED8F-71A6-4ACB-B98B-5A5D29E869EC}"/>
              </a:ext>
            </a:extLst>
          </p:cNvPr>
          <p:cNvGrpSpPr/>
          <p:nvPr/>
        </p:nvGrpSpPr>
        <p:grpSpPr>
          <a:xfrm>
            <a:off x="859031" y="5550350"/>
            <a:ext cx="4538905" cy="441050"/>
            <a:chOff x="965479" y="4398367"/>
            <a:chExt cx="4941082" cy="44105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95" name="모서리가 둥근 직사각형 94"/>
            <p:cNvSpPr/>
            <p:nvPr/>
          </p:nvSpPr>
          <p:spPr>
            <a:xfrm>
              <a:off x="965479" y="4398367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solidFill>
                  <a:schemeClr val="accent3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>
              <a:off x="1121925" y="4465003"/>
              <a:ext cx="3310689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빠른 배송 준비를 위한 재고 파악 필요</a:t>
              </a:r>
            </a:p>
          </p:txBody>
        </p:sp>
      </p:grp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5B9A3B9F-2067-4787-B204-D1C8F30B4E29}"/>
              </a:ext>
            </a:extLst>
          </p:cNvPr>
          <p:cNvGrpSpPr/>
          <p:nvPr/>
        </p:nvGrpSpPr>
        <p:grpSpPr>
          <a:xfrm>
            <a:off x="7130212" y="1720138"/>
            <a:ext cx="4339472" cy="441050"/>
            <a:chOff x="6380708" y="2105756"/>
            <a:chExt cx="4941082" cy="44105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8" name="모서리가 둥근 직사각형 97"/>
            <p:cNvSpPr/>
            <p:nvPr/>
          </p:nvSpPr>
          <p:spPr>
            <a:xfrm>
              <a:off x="6380708" y="2105756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latin typeface="+mn-ea"/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6537154" y="2172392"/>
              <a:ext cx="4601790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예측된 잠재 </a:t>
              </a:r>
              <a:r>
                <a:rPr lang="ko-KR" altLang="en-US" sz="1300" b="1" dirty="0" err="1">
                  <a:solidFill>
                    <a:srgbClr val="C00000"/>
                  </a:solidFill>
                  <a:latin typeface="+mn-ea"/>
                </a:rPr>
                <a:t>우수고객에</a:t>
              </a:r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 대한 모니터링 시스템 구축</a:t>
              </a: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E909DFEA-E4E8-43C2-8F11-F1C2714EF2F5}"/>
              </a:ext>
            </a:extLst>
          </p:cNvPr>
          <p:cNvGrpSpPr/>
          <p:nvPr/>
        </p:nvGrpSpPr>
        <p:grpSpPr>
          <a:xfrm>
            <a:off x="7130212" y="2360776"/>
            <a:ext cx="4339472" cy="441050"/>
            <a:chOff x="6380708" y="1524098"/>
            <a:chExt cx="4941082" cy="441050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101" name="모서리가 둥근 직사각형 100"/>
            <p:cNvSpPr/>
            <p:nvPr/>
          </p:nvSpPr>
          <p:spPr>
            <a:xfrm>
              <a:off x="6380708" y="1524098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 dirty="0">
                <a:latin typeface="+mn-ea"/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6537154" y="1590734"/>
              <a:ext cx="2880591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블로그와 유튜브 마케팅 활성화</a:t>
              </a:r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A8F9DAB7-D341-4E00-8E3C-469F2703A625}"/>
              </a:ext>
            </a:extLst>
          </p:cNvPr>
          <p:cNvGrpSpPr/>
          <p:nvPr/>
        </p:nvGrpSpPr>
        <p:grpSpPr>
          <a:xfrm>
            <a:off x="7130212" y="3625006"/>
            <a:ext cx="4339472" cy="441050"/>
            <a:chOff x="6380708" y="3855180"/>
            <a:chExt cx="4941082" cy="441050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104" name="모서리가 둥근 직사각형 103"/>
            <p:cNvSpPr/>
            <p:nvPr/>
          </p:nvSpPr>
          <p:spPr>
            <a:xfrm>
              <a:off x="6380708" y="3855180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latin typeface="+mn-ea"/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6537154" y="3921816"/>
              <a:ext cx="4032316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온라인 커뮤니티 구축을 통한 회원 편의 증대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1FDF32F4-7C41-48DA-B16D-C2BF13DB316D}"/>
              </a:ext>
            </a:extLst>
          </p:cNvPr>
          <p:cNvGrpSpPr/>
          <p:nvPr/>
        </p:nvGrpSpPr>
        <p:grpSpPr>
          <a:xfrm>
            <a:off x="7145870" y="6149955"/>
            <a:ext cx="4339472" cy="441050"/>
            <a:chOff x="6376662" y="5599041"/>
            <a:chExt cx="4941082" cy="44105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07" name="모서리가 둥근 직사각형 106"/>
            <p:cNvSpPr/>
            <p:nvPr/>
          </p:nvSpPr>
          <p:spPr>
            <a:xfrm>
              <a:off x="6376662" y="5599041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 dirty="0">
                <a:latin typeface="+mn-ea"/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6533108" y="5673012"/>
              <a:ext cx="3842491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친환경 용기 라이프 사이클 관리 체계 구축</a:t>
              </a:r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7C7EF1DC-E4E1-4BD5-83C4-4C6D3EA1F690}"/>
              </a:ext>
            </a:extLst>
          </p:cNvPr>
          <p:cNvGrpSpPr/>
          <p:nvPr/>
        </p:nvGrpSpPr>
        <p:grpSpPr>
          <a:xfrm>
            <a:off x="7130213" y="4259962"/>
            <a:ext cx="4404913" cy="441050"/>
            <a:chOff x="6380708" y="4432622"/>
            <a:chExt cx="5015595" cy="44105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110" name="모서리가 둥근 직사각형 109"/>
            <p:cNvSpPr/>
            <p:nvPr/>
          </p:nvSpPr>
          <p:spPr>
            <a:xfrm>
              <a:off x="6380708" y="4432622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latin typeface="+mn-ea"/>
              </a:endParaRPr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6537154" y="4499258"/>
              <a:ext cx="4859149" cy="29238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ko-KR" altLang="en-US" sz="1300" b="1" dirty="0" err="1">
                  <a:solidFill>
                    <a:srgbClr val="C00000"/>
                  </a:solidFill>
                  <a:latin typeface="+mn-ea"/>
                </a:rPr>
                <a:t>공급사</a:t>
              </a:r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 평가를 통한 관리 체계와 효율적인 </a:t>
              </a:r>
              <a:r>
                <a:rPr lang="ko-KR" altLang="en-US" sz="1300" b="1" dirty="0" err="1">
                  <a:solidFill>
                    <a:srgbClr val="C00000"/>
                  </a:solidFill>
                  <a:latin typeface="+mn-ea"/>
                </a:rPr>
                <a:t>공급망</a:t>
              </a:r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 구축</a:t>
              </a:r>
            </a:p>
          </p:txBody>
        </p: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BB95C26E-BC79-4A01-9EC9-B288324F2849}"/>
              </a:ext>
            </a:extLst>
          </p:cNvPr>
          <p:cNvGrpSpPr/>
          <p:nvPr/>
        </p:nvGrpSpPr>
        <p:grpSpPr>
          <a:xfrm>
            <a:off x="7130212" y="4894918"/>
            <a:ext cx="4339472" cy="441050"/>
            <a:chOff x="6376662" y="5010654"/>
            <a:chExt cx="4941082" cy="44105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113" name="모서리가 둥근 직사각형 112"/>
            <p:cNvSpPr/>
            <p:nvPr/>
          </p:nvSpPr>
          <p:spPr>
            <a:xfrm>
              <a:off x="6376662" y="5010654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latin typeface="+mn-ea"/>
              </a:endParaRPr>
            </a:p>
          </p:txBody>
        </p:sp>
        <p:sp>
          <p:nvSpPr>
            <p:cNvPr id="114" name="직사각형 113"/>
            <p:cNvSpPr/>
            <p:nvPr/>
          </p:nvSpPr>
          <p:spPr>
            <a:xfrm>
              <a:off x="6533108" y="5077290"/>
              <a:ext cx="4601790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월별 판매량 예측과 효율적인 재고관리 시스템 구축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478521AC-3637-41DB-A90E-A244237DB503}"/>
              </a:ext>
            </a:extLst>
          </p:cNvPr>
          <p:cNvGrpSpPr/>
          <p:nvPr/>
        </p:nvGrpSpPr>
        <p:grpSpPr>
          <a:xfrm>
            <a:off x="854894" y="2360443"/>
            <a:ext cx="4725218" cy="441050"/>
            <a:chOff x="965479" y="2082612"/>
            <a:chExt cx="5143904" cy="44105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16" name="모서리가 둥근 직사각형 115"/>
            <p:cNvSpPr/>
            <p:nvPr/>
          </p:nvSpPr>
          <p:spPr>
            <a:xfrm>
              <a:off x="965479" y="2082612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 dirty="0">
                <a:solidFill>
                  <a:schemeClr val="accent3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17" name="직사각형 116"/>
            <p:cNvSpPr/>
            <p:nvPr/>
          </p:nvSpPr>
          <p:spPr>
            <a:xfrm>
              <a:off x="1036203" y="2158481"/>
              <a:ext cx="5073180" cy="2923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25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기존 </a:t>
              </a:r>
              <a:r>
                <a:rPr lang="ko-KR" altLang="en-US" sz="1250" b="1" dirty="0" err="1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우수고객의</a:t>
              </a:r>
              <a:r>
                <a:rPr lang="ko-KR" altLang="en-US" sz="125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 이탈 방지를 위한 차별적 서비스 제공 필요</a:t>
              </a: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0998D117-BF5E-4823-96E5-7C11E1F7246E}"/>
              </a:ext>
            </a:extLst>
          </p:cNvPr>
          <p:cNvGrpSpPr/>
          <p:nvPr/>
        </p:nvGrpSpPr>
        <p:grpSpPr>
          <a:xfrm>
            <a:off x="7145870" y="1090864"/>
            <a:ext cx="4339472" cy="441050"/>
            <a:chOff x="6380708" y="2686480"/>
            <a:chExt cx="4941082" cy="44105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19" name="모서리가 둥근 직사각형 118"/>
            <p:cNvSpPr/>
            <p:nvPr/>
          </p:nvSpPr>
          <p:spPr>
            <a:xfrm>
              <a:off x="6380708" y="2686480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latin typeface="+mn-ea"/>
              </a:endParaRPr>
            </a:p>
          </p:txBody>
        </p:sp>
        <p:sp>
          <p:nvSpPr>
            <p:cNvPr id="120" name="직사각형 119"/>
            <p:cNvSpPr/>
            <p:nvPr/>
          </p:nvSpPr>
          <p:spPr>
            <a:xfrm>
              <a:off x="6537154" y="2753116"/>
              <a:ext cx="4736857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회원을 대상으로 적립금 혜택 제공 및 할인 쿠폰 지급</a:t>
              </a:r>
            </a:p>
          </p:txBody>
        </p: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955517DB-3BAC-40A1-83FF-3C317804941E}"/>
              </a:ext>
            </a:extLst>
          </p:cNvPr>
          <p:cNvGrpSpPr/>
          <p:nvPr/>
        </p:nvGrpSpPr>
        <p:grpSpPr>
          <a:xfrm>
            <a:off x="7130212" y="2990050"/>
            <a:ext cx="4339472" cy="441050"/>
            <a:chOff x="6380708" y="3270830"/>
            <a:chExt cx="4941082" cy="441050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122" name="모서리가 둥근 직사각형 121"/>
            <p:cNvSpPr/>
            <p:nvPr/>
          </p:nvSpPr>
          <p:spPr>
            <a:xfrm>
              <a:off x="6380708" y="3270830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latin typeface="+mn-ea"/>
              </a:endParaRPr>
            </a:p>
          </p:txBody>
        </p:sp>
        <p:sp>
          <p:nvSpPr>
            <p:cNvPr id="123" name="직사각형 122"/>
            <p:cNvSpPr/>
            <p:nvPr/>
          </p:nvSpPr>
          <p:spPr>
            <a:xfrm>
              <a:off x="6537154" y="3337466"/>
              <a:ext cx="3585133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 err="1">
                  <a:solidFill>
                    <a:srgbClr val="C00000"/>
                  </a:solidFill>
                  <a:latin typeface="+mn-ea"/>
                </a:rPr>
                <a:t>검색어</a:t>
              </a:r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 기반 </a:t>
              </a:r>
              <a:r>
                <a:rPr lang="ko-KR" altLang="en-US" sz="1300" b="1" dirty="0" err="1">
                  <a:solidFill>
                    <a:srgbClr val="C00000"/>
                  </a:solidFill>
                  <a:latin typeface="+mn-ea"/>
                </a:rPr>
                <a:t>연관제품</a:t>
              </a:r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 추천 서비스 제공</a:t>
              </a:r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2C47F3EF-F005-47BD-B378-212CB5A75BB8}"/>
              </a:ext>
            </a:extLst>
          </p:cNvPr>
          <p:cNvGrpSpPr/>
          <p:nvPr/>
        </p:nvGrpSpPr>
        <p:grpSpPr>
          <a:xfrm>
            <a:off x="845054" y="3634164"/>
            <a:ext cx="4538905" cy="441050"/>
            <a:chOff x="930437" y="3673921"/>
            <a:chExt cx="4941082" cy="441050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125" name="모서리가 둥근 직사각형 124"/>
            <p:cNvSpPr/>
            <p:nvPr/>
          </p:nvSpPr>
          <p:spPr>
            <a:xfrm>
              <a:off x="930437" y="3673921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>
                <a:solidFill>
                  <a:schemeClr val="accent3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26" name="직사각형 125"/>
            <p:cNvSpPr/>
            <p:nvPr/>
          </p:nvSpPr>
          <p:spPr>
            <a:xfrm>
              <a:off x="1008499" y="3736602"/>
              <a:ext cx="4282676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기존 고객의 구매력 증진을 위한 서비스 제공 필요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54FDC6EB-5D97-45F3-9132-63C97D3A9269}"/>
              </a:ext>
            </a:extLst>
          </p:cNvPr>
          <p:cNvGrpSpPr/>
          <p:nvPr/>
        </p:nvGrpSpPr>
        <p:grpSpPr>
          <a:xfrm>
            <a:off x="7138041" y="5526016"/>
            <a:ext cx="4339472" cy="441050"/>
            <a:chOff x="6376662" y="6187061"/>
            <a:chExt cx="4941082" cy="44105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128" name="모서리가 둥근 직사각형 127"/>
            <p:cNvSpPr/>
            <p:nvPr/>
          </p:nvSpPr>
          <p:spPr>
            <a:xfrm>
              <a:off x="6376662" y="6187061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 dirty="0">
                <a:latin typeface="+mn-ea"/>
              </a:endParaRPr>
            </a:p>
          </p:txBody>
        </p:sp>
        <p:sp>
          <p:nvSpPr>
            <p:cNvPr id="129" name="직사각형 128"/>
            <p:cNvSpPr/>
            <p:nvPr/>
          </p:nvSpPr>
          <p:spPr>
            <a:xfrm>
              <a:off x="6533108" y="6261032"/>
              <a:ext cx="4222140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rgbClr val="C00000"/>
                  </a:solidFill>
                  <a:latin typeface="+mn-ea"/>
                </a:rPr>
                <a:t>택배사의 빠른 배송을 위한 인센티브 제도 도입</a:t>
              </a: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871F5B86-222A-47BF-9930-75B1DD91CF53}"/>
              </a:ext>
            </a:extLst>
          </p:cNvPr>
          <p:cNvGrpSpPr/>
          <p:nvPr/>
        </p:nvGrpSpPr>
        <p:grpSpPr>
          <a:xfrm>
            <a:off x="835213" y="4901345"/>
            <a:ext cx="4538905" cy="441050"/>
            <a:chOff x="975809" y="6187061"/>
            <a:chExt cx="4941082" cy="44105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131" name="모서리가 둥근 직사각형 130"/>
            <p:cNvSpPr/>
            <p:nvPr/>
          </p:nvSpPr>
          <p:spPr>
            <a:xfrm>
              <a:off x="975809" y="6187061"/>
              <a:ext cx="4941082" cy="441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b="1" dirty="0">
                <a:solidFill>
                  <a:schemeClr val="accent3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32" name="직사각형 131"/>
            <p:cNvSpPr/>
            <p:nvPr/>
          </p:nvSpPr>
          <p:spPr>
            <a:xfrm>
              <a:off x="1132255" y="6261032"/>
              <a:ext cx="4051912" cy="29238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배송 지연에 의한 </a:t>
              </a:r>
              <a:r>
                <a:rPr lang="en-US" altLang="ko-KR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VOC</a:t>
              </a:r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를 해결하는</a:t>
              </a:r>
              <a:r>
                <a:rPr lang="en-US" altLang="ko-KR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 </a:t>
              </a:r>
              <a:r>
                <a:rPr lang="ko-KR" altLang="en-US" sz="1300" b="1" dirty="0">
                  <a:solidFill>
                    <a:schemeClr val="accent3">
                      <a:lumMod val="75000"/>
                    </a:schemeClr>
                  </a:solidFill>
                  <a:latin typeface="+mn-ea"/>
                </a:rPr>
                <a:t>개선안 필요</a:t>
              </a:r>
            </a:p>
          </p:txBody>
        </p:sp>
      </p:grp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F935CD64-99BD-4B40-B881-152B89A0175A}"/>
              </a:ext>
            </a:extLst>
          </p:cNvPr>
          <p:cNvCxnSpPr>
            <a:stCxn id="89" idx="3"/>
            <a:endCxn id="107" idx="1"/>
          </p:cNvCxnSpPr>
          <p:nvPr/>
        </p:nvCxnSpPr>
        <p:spPr>
          <a:xfrm>
            <a:off x="5349656" y="6369070"/>
            <a:ext cx="1796214" cy="14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34" name="직선 화살표 연결선 133">
            <a:extLst>
              <a:ext uri="{FF2B5EF4-FFF2-40B4-BE49-F238E27FC236}">
                <a16:creationId xmlns:a16="http://schemas.microsoft.com/office/drawing/2014/main" id="{9B1DAA1B-D6F8-4AEC-9D74-06DC93D0F068}"/>
              </a:ext>
            </a:extLst>
          </p:cNvPr>
          <p:cNvCxnSpPr>
            <a:cxnSpLocks/>
            <a:stCxn id="92" idx="3"/>
            <a:endCxn id="110" idx="1"/>
          </p:cNvCxnSpPr>
          <p:nvPr/>
        </p:nvCxnSpPr>
        <p:spPr>
          <a:xfrm flipV="1">
            <a:off x="5393799" y="4480487"/>
            <a:ext cx="1736413" cy="162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8BF43236-72DF-4043-A184-8B132F233351}"/>
              </a:ext>
            </a:extLst>
          </p:cNvPr>
          <p:cNvCxnSpPr>
            <a:cxnSpLocks/>
            <a:stCxn id="80" idx="3"/>
            <a:endCxn id="101" idx="1"/>
          </p:cNvCxnSpPr>
          <p:nvPr/>
        </p:nvCxnSpPr>
        <p:spPr>
          <a:xfrm flipV="1">
            <a:off x="5377495" y="2581301"/>
            <a:ext cx="1752717" cy="6356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36" name="직선 화살표 연결선 135">
            <a:extLst>
              <a:ext uri="{FF2B5EF4-FFF2-40B4-BE49-F238E27FC236}">
                <a16:creationId xmlns:a16="http://schemas.microsoft.com/office/drawing/2014/main" id="{C6F7E9A9-293E-478A-937D-72E71FB7A1A6}"/>
              </a:ext>
            </a:extLst>
          </p:cNvPr>
          <p:cNvCxnSpPr>
            <a:cxnSpLocks/>
            <a:stCxn id="72" idx="3"/>
            <a:endCxn id="98" idx="1"/>
          </p:cNvCxnSpPr>
          <p:nvPr/>
        </p:nvCxnSpPr>
        <p:spPr>
          <a:xfrm>
            <a:off x="5393799" y="1312126"/>
            <a:ext cx="1736413" cy="6285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37" name="직선 화살표 연결선 136">
            <a:extLst>
              <a:ext uri="{FF2B5EF4-FFF2-40B4-BE49-F238E27FC236}">
                <a16:creationId xmlns:a16="http://schemas.microsoft.com/office/drawing/2014/main" id="{C5DE717E-8704-4AFE-8C18-3EBD0A12B4F4}"/>
              </a:ext>
            </a:extLst>
          </p:cNvPr>
          <p:cNvCxnSpPr>
            <a:cxnSpLocks/>
            <a:stCxn id="131" idx="3"/>
            <a:endCxn id="128" idx="1"/>
          </p:cNvCxnSpPr>
          <p:nvPr/>
        </p:nvCxnSpPr>
        <p:spPr>
          <a:xfrm>
            <a:off x="5374118" y="5121870"/>
            <a:ext cx="1763923" cy="6246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38" name="직선 화살표 연결선 137">
            <a:extLst>
              <a:ext uri="{FF2B5EF4-FFF2-40B4-BE49-F238E27FC236}">
                <a16:creationId xmlns:a16="http://schemas.microsoft.com/office/drawing/2014/main" id="{BCECE235-5FD2-4C0F-A079-25DC4E47A92C}"/>
              </a:ext>
            </a:extLst>
          </p:cNvPr>
          <p:cNvCxnSpPr>
            <a:cxnSpLocks/>
            <a:stCxn id="131" idx="3"/>
            <a:endCxn id="104" idx="1"/>
          </p:cNvCxnSpPr>
          <p:nvPr/>
        </p:nvCxnSpPr>
        <p:spPr>
          <a:xfrm flipV="1">
            <a:off x="5374118" y="3845531"/>
            <a:ext cx="1756094" cy="12763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39" name="직선 화살표 연결선 138">
            <a:extLst>
              <a:ext uri="{FF2B5EF4-FFF2-40B4-BE49-F238E27FC236}">
                <a16:creationId xmlns:a16="http://schemas.microsoft.com/office/drawing/2014/main" id="{F6B902C6-B51D-4E54-84FF-4323FFFAC9F8}"/>
              </a:ext>
            </a:extLst>
          </p:cNvPr>
          <p:cNvCxnSpPr>
            <a:cxnSpLocks/>
            <a:stCxn id="84" idx="3"/>
            <a:endCxn id="119" idx="1"/>
          </p:cNvCxnSpPr>
          <p:nvPr/>
        </p:nvCxnSpPr>
        <p:spPr>
          <a:xfrm flipV="1">
            <a:off x="5393799" y="1311389"/>
            <a:ext cx="1752071" cy="6358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40" name="직선 화살표 연결선 139">
            <a:extLst>
              <a:ext uri="{FF2B5EF4-FFF2-40B4-BE49-F238E27FC236}">
                <a16:creationId xmlns:a16="http://schemas.microsoft.com/office/drawing/2014/main" id="{132AAD95-ECB6-414D-94D2-E21A7BF2FE29}"/>
              </a:ext>
            </a:extLst>
          </p:cNvPr>
          <p:cNvCxnSpPr>
            <a:cxnSpLocks/>
            <a:stCxn id="95" idx="3"/>
            <a:endCxn id="128" idx="1"/>
          </p:cNvCxnSpPr>
          <p:nvPr/>
        </p:nvCxnSpPr>
        <p:spPr>
          <a:xfrm flipV="1">
            <a:off x="5397936" y="5746541"/>
            <a:ext cx="1740105" cy="243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41" name="직선 화살표 연결선 140">
            <a:extLst>
              <a:ext uri="{FF2B5EF4-FFF2-40B4-BE49-F238E27FC236}">
                <a16:creationId xmlns:a16="http://schemas.microsoft.com/office/drawing/2014/main" id="{32E735DF-8F3C-4CDA-98C0-57BE8556CF11}"/>
              </a:ext>
            </a:extLst>
          </p:cNvPr>
          <p:cNvCxnSpPr>
            <a:cxnSpLocks/>
            <a:stCxn id="95" idx="3"/>
            <a:endCxn id="113" idx="1"/>
          </p:cNvCxnSpPr>
          <p:nvPr/>
        </p:nvCxnSpPr>
        <p:spPr>
          <a:xfrm flipV="1">
            <a:off x="5397936" y="5115443"/>
            <a:ext cx="1732276" cy="6554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42" name="직선 화살표 연결선 141">
            <a:extLst>
              <a:ext uri="{FF2B5EF4-FFF2-40B4-BE49-F238E27FC236}">
                <a16:creationId xmlns:a16="http://schemas.microsoft.com/office/drawing/2014/main" id="{BE7C0462-521A-455E-B04B-8C7181059254}"/>
              </a:ext>
            </a:extLst>
          </p:cNvPr>
          <p:cNvCxnSpPr>
            <a:cxnSpLocks/>
            <a:stCxn id="125" idx="3"/>
            <a:endCxn id="122" idx="1"/>
          </p:cNvCxnSpPr>
          <p:nvPr/>
        </p:nvCxnSpPr>
        <p:spPr>
          <a:xfrm flipV="1">
            <a:off x="5383959" y="3210575"/>
            <a:ext cx="1746253" cy="6441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2436F57F-8373-4776-A206-193FFAB4BF87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분석 결과 및 개선 기회에 따른 개선안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  <p:cxnSp>
        <p:nvCxnSpPr>
          <p:cNvPr id="144" name="직선 화살표 연결선 143">
            <a:extLst>
              <a:ext uri="{FF2B5EF4-FFF2-40B4-BE49-F238E27FC236}">
                <a16:creationId xmlns:a16="http://schemas.microsoft.com/office/drawing/2014/main" id="{F6B902C6-B51D-4E54-84FF-4323FFFAC9F8}"/>
              </a:ext>
            </a:extLst>
          </p:cNvPr>
          <p:cNvCxnSpPr>
            <a:cxnSpLocks/>
            <a:stCxn id="116" idx="3"/>
            <a:endCxn id="119" idx="1"/>
          </p:cNvCxnSpPr>
          <p:nvPr/>
        </p:nvCxnSpPr>
        <p:spPr>
          <a:xfrm flipV="1">
            <a:off x="5393799" y="1311389"/>
            <a:ext cx="1752071" cy="12695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900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384479" y="1135406"/>
            <a:ext cx="116227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+mn-ea"/>
              </a:rPr>
              <a:t>30∙40</a:t>
            </a:r>
            <a:r>
              <a:rPr lang="ko-KR" altLang="en-US" sz="1400" b="1" dirty="0">
                <a:latin typeface="+mn-ea"/>
              </a:rPr>
              <a:t>대의 고객층의 주 유입경로인 유튜브와 블로그 광고를 활용해 신규 회원 유치를 위한 외부 마케팅을 활성화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094081" y="1925248"/>
            <a:ext cx="5404998" cy="44824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n-ea"/>
              </a:rPr>
              <a:t>내부 마케팅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481153" y="1927574"/>
            <a:ext cx="5404998" cy="4325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n-ea"/>
              </a:rPr>
              <a:t>외부 마케팅</a:t>
            </a: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rcRect l="18196" r="18196"/>
          <a:stretch/>
        </p:blipFill>
        <p:spPr>
          <a:xfrm>
            <a:off x="839089" y="2757354"/>
            <a:ext cx="1600150" cy="1320695"/>
          </a:xfrm>
          <a:prstGeom prst="rect">
            <a:avLst/>
          </a:prstGeom>
        </p:spPr>
      </p:pic>
      <p:pic>
        <p:nvPicPr>
          <p:cNvPr id="32" name="Picture 2" descr="네이버 블로그 - 나무위키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260" y="4812391"/>
            <a:ext cx="1273808" cy="1273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23B911C-046A-40AA-A880-938C74F2335D}"/>
              </a:ext>
            </a:extLst>
          </p:cNvPr>
          <p:cNvSpPr txBox="1"/>
          <p:nvPr/>
        </p:nvSpPr>
        <p:spPr>
          <a:xfrm>
            <a:off x="517682" y="766254"/>
            <a:ext cx="116227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30∙40</a:t>
            </a:r>
            <a:r>
              <a:rPr lang="ko-KR" altLang="en-US" sz="1600" b="1" dirty="0">
                <a:latin typeface="+mn-ea"/>
              </a:rPr>
              <a:t>대 주 고객층을 회원으로 유치하기 위한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적극적인 내</a:t>
            </a:r>
            <a:r>
              <a:rPr lang="en-US" altLang="ko-KR" sz="1600" b="1" dirty="0">
                <a:solidFill>
                  <a:srgbClr val="CA6F06"/>
                </a:solidFill>
                <a:latin typeface="+mn-ea"/>
              </a:rPr>
              <a:t>∙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외부 마케팅 실시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D3A1094-1081-4A1F-9A25-F324E18C03F3}"/>
              </a:ext>
            </a:extLst>
          </p:cNvPr>
          <p:cNvSpPr/>
          <p:nvPr/>
        </p:nvSpPr>
        <p:spPr>
          <a:xfrm>
            <a:off x="384477" y="1443183"/>
            <a:ext cx="116227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+mn-ea"/>
              </a:rPr>
              <a:t>홈페이지 내 배너를 통한 회원 혜택 홍보와 회원 첫 구매 쿠폰 지급의 외부 마케팅으로 유입된 고객을 회원으로 유치는 내부 마케팅 실시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1B70A00-5132-4484-9BAE-CCB0DE452959}"/>
              </a:ext>
            </a:extLst>
          </p:cNvPr>
          <p:cNvSpPr/>
          <p:nvPr/>
        </p:nvSpPr>
        <p:spPr>
          <a:xfrm>
            <a:off x="6329079" y="6193698"/>
            <a:ext cx="5170000" cy="2869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&lt;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잠재 우수고객 </a:t>
            </a:r>
            <a:r>
              <a:rPr lang="ko-KR" alt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관리망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구축 과정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&gt;</a:t>
            </a:r>
          </a:p>
        </p:txBody>
      </p:sp>
      <p:sp>
        <p:nvSpPr>
          <p:cNvPr id="36" name="순서도: 처리 35">
            <a:extLst>
              <a:ext uri="{FF2B5EF4-FFF2-40B4-BE49-F238E27FC236}">
                <a16:creationId xmlns:a16="http://schemas.microsoft.com/office/drawing/2014/main" id="{25BC1677-DC33-43BD-B76C-39D1E3AA1B9E}"/>
              </a:ext>
            </a:extLst>
          </p:cNvPr>
          <p:cNvSpPr/>
          <p:nvPr/>
        </p:nvSpPr>
        <p:spPr>
          <a:xfrm>
            <a:off x="7657110" y="4934786"/>
            <a:ext cx="1152156" cy="889760"/>
          </a:xfrm>
          <a:prstGeom prst="flowChartProcess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+mn-ea"/>
              </a:rPr>
              <a:t>우수고객</a:t>
            </a:r>
            <a:endParaRPr lang="en-US" altLang="ko-KR" sz="1400" b="1" dirty="0">
              <a:solidFill>
                <a:schemeClr val="tx1"/>
              </a:solidFill>
              <a:latin typeface="+mn-ea"/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+mn-ea"/>
              </a:rPr>
              <a:t>예측모델</a:t>
            </a:r>
            <a:endParaRPr lang="en-US" altLang="ko-KR" sz="14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882DE93-17C2-4E0F-83EE-1AB6A083E054}"/>
              </a:ext>
            </a:extLst>
          </p:cNvPr>
          <p:cNvSpPr/>
          <p:nvPr/>
        </p:nvSpPr>
        <p:spPr>
          <a:xfrm>
            <a:off x="6094084" y="5003881"/>
            <a:ext cx="1300130" cy="34974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유입경로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6C25299-A2F7-4D0D-99ED-FA32C26496E2}"/>
              </a:ext>
            </a:extLst>
          </p:cNvPr>
          <p:cNvSpPr/>
          <p:nvPr/>
        </p:nvSpPr>
        <p:spPr>
          <a:xfrm>
            <a:off x="6094084" y="5430216"/>
            <a:ext cx="1300130" cy="34974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유입기기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6369BD6-309A-4B00-A9A3-E1C19D5D4CE1}"/>
              </a:ext>
            </a:extLst>
          </p:cNvPr>
          <p:cNvSpPr/>
          <p:nvPr/>
        </p:nvSpPr>
        <p:spPr>
          <a:xfrm>
            <a:off x="6094084" y="5851353"/>
            <a:ext cx="1300132" cy="34974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사업자구분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823C89A-A5DC-467F-80A9-FE600AEA10C9}"/>
              </a:ext>
            </a:extLst>
          </p:cNvPr>
          <p:cNvSpPr/>
          <p:nvPr/>
        </p:nvSpPr>
        <p:spPr>
          <a:xfrm>
            <a:off x="9072160" y="4934786"/>
            <a:ext cx="1152156" cy="88443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우수고객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T / F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D5347539-F9F5-40CE-8131-86FB8BBD4BE8}"/>
              </a:ext>
            </a:extLst>
          </p:cNvPr>
          <p:cNvCxnSpPr>
            <a:cxnSpLocks/>
            <a:stCxn id="51" idx="3"/>
            <a:endCxn id="36" idx="1"/>
          </p:cNvCxnSpPr>
          <p:nvPr/>
        </p:nvCxnSpPr>
        <p:spPr>
          <a:xfrm>
            <a:off x="7394213" y="4748614"/>
            <a:ext cx="262897" cy="631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9E43C088-ADEB-4670-BF42-F8972AA2BD65}"/>
              </a:ext>
            </a:extLst>
          </p:cNvPr>
          <p:cNvCxnSpPr>
            <a:cxnSpLocks/>
            <a:stCxn id="37" idx="3"/>
            <a:endCxn id="36" idx="1"/>
          </p:cNvCxnSpPr>
          <p:nvPr/>
        </p:nvCxnSpPr>
        <p:spPr>
          <a:xfrm>
            <a:off x="7394214" y="5178752"/>
            <a:ext cx="262896" cy="2009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43A0DC08-985E-49FB-ACAB-B20C119FFB63}"/>
              </a:ext>
            </a:extLst>
          </p:cNvPr>
          <p:cNvCxnSpPr>
            <a:cxnSpLocks/>
            <a:stCxn id="38" idx="3"/>
            <a:endCxn id="36" idx="1"/>
          </p:cNvCxnSpPr>
          <p:nvPr/>
        </p:nvCxnSpPr>
        <p:spPr>
          <a:xfrm flipV="1">
            <a:off x="7394214" y="5379666"/>
            <a:ext cx="262896" cy="225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A3F3220A-96C3-49B6-81DD-F568BBF8FE42}"/>
              </a:ext>
            </a:extLst>
          </p:cNvPr>
          <p:cNvCxnSpPr>
            <a:cxnSpLocks/>
            <a:stCxn id="39" idx="3"/>
            <a:endCxn id="36" idx="1"/>
          </p:cNvCxnSpPr>
          <p:nvPr/>
        </p:nvCxnSpPr>
        <p:spPr>
          <a:xfrm flipV="1">
            <a:off x="7394216" y="5379666"/>
            <a:ext cx="262894" cy="646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44279FA2-1900-4154-9FF0-6CF3799A6551}"/>
              </a:ext>
            </a:extLst>
          </p:cNvPr>
          <p:cNvCxnSpPr>
            <a:cxnSpLocks/>
            <a:stCxn id="36" idx="3"/>
            <a:endCxn id="40" idx="1"/>
          </p:cNvCxnSpPr>
          <p:nvPr/>
        </p:nvCxnSpPr>
        <p:spPr>
          <a:xfrm flipV="1">
            <a:off x="8809266" y="5377006"/>
            <a:ext cx="262894" cy="2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6" name="Picture 2" descr="EP.08] 펭수 GS25! 펭클럽의 펭수콜라보를 찾아서...Pengsoo × GS25 ...">
            <a:extLst>
              <a:ext uri="{FF2B5EF4-FFF2-40B4-BE49-F238E27FC236}">
                <a16:creationId xmlns:a16="http://schemas.microsoft.com/office/drawing/2014/main" id="{7FEF0DB1-CBDB-4EF5-9F46-A3DE6A1DA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1959" y="2666836"/>
            <a:ext cx="2803086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6" descr="소상공인연합회 홍보 서포터즈 모집 - 중소기업투데이">
            <a:extLst>
              <a:ext uri="{FF2B5EF4-FFF2-40B4-BE49-F238E27FC236}">
                <a16:creationId xmlns:a16="http://schemas.microsoft.com/office/drawing/2014/main" id="{57E36738-E2A0-487F-8106-042DD2663C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7545" y="4641671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6F01A057-9F30-4508-B871-FAB399816472}"/>
              </a:ext>
            </a:extLst>
          </p:cNvPr>
          <p:cNvSpPr/>
          <p:nvPr/>
        </p:nvSpPr>
        <p:spPr>
          <a:xfrm>
            <a:off x="1002260" y="4248769"/>
            <a:ext cx="4362784" cy="3929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&lt;</a:t>
            </a:r>
            <a:r>
              <a:rPr lang="ko-KR" alt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크리에이터와의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콜라보로 시장 내 인지도 확보</a:t>
            </a: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&gt;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E1FA990-04F7-4626-BFA4-7D2AE299E5F1}"/>
              </a:ext>
            </a:extLst>
          </p:cNvPr>
          <p:cNvSpPr/>
          <p:nvPr/>
        </p:nvSpPr>
        <p:spPr>
          <a:xfrm>
            <a:off x="1002260" y="6203935"/>
            <a:ext cx="4362784" cy="3929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&lt;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서포터즈 활동을 추진하여 블로그 활성화 유도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&gt;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FB5F5119-E280-4FE2-9B65-9B322965356B}"/>
              </a:ext>
            </a:extLst>
          </p:cNvPr>
          <p:cNvSpPr/>
          <p:nvPr/>
        </p:nvSpPr>
        <p:spPr>
          <a:xfrm>
            <a:off x="6627874" y="4155566"/>
            <a:ext cx="4362784" cy="3929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+mn-ea"/>
              </a:rPr>
              <a:t>&lt; </a:t>
            </a:r>
            <a:r>
              <a:rPr lang="ko-KR" altLang="en-US" sz="1400" b="1" dirty="0">
                <a:solidFill>
                  <a:schemeClr val="tx1"/>
                </a:solidFill>
                <a:latin typeface="+mn-ea"/>
              </a:rPr>
              <a:t>회원 혜택 </a:t>
            </a:r>
            <a:r>
              <a:rPr lang="en-US" altLang="ko-KR" sz="1400" b="1" dirty="0">
                <a:solidFill>
                  <a:schemeClr val="tx1"/>
                </a:solidFill>
                <a:latin typeface="+mn-ea"/>
              </a:rPr>
              <a:t>&gt;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48D154E-17D5-41A4-B867-2F378531E610}"/>
              </a:ext>
            </a:extLst>
          </p:cNvPr>
          <p:cNvSpPr/>
          <p:nvPr/>
        </p:nvSpPr>
        <p:spPr>
          <a:xfrm>
            <a:off x="6094084" y="4573743"/>
            <a:ext cx="1300129" cy="34974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회원 나이</a:t>
            </a:r>
          </a:p>
        </p:txBody>
      </p:sp>
      <p:pic>
        <p:nvPicPr>
          <p:cNvPr id="52" name="Picture 10" descr="풀무원 베이비밀">
            <a:extLst>
              <a:ext uri="{FF2B5EF4-FFF2-40B4-BE49-F238E27FC236}">
                <a16:creationId xmlns:a16="http://schemas.microsoft.com/office/drawing/2014/main" id="{2915A8DD-07FA-4916-BD12-A8D10D30E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7723" y="2593042"/>
            <a:ext cx="2803086" cy="1577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순서도: 자기 디스크 52">
            <a:extLst>
              <a:ext uri="{FF2B5EF4-FFF2-40B4-BE49-F238E27FC236}">
                <a16:creationId xmlns:a16="http://schemas.microsoft.com/office/drawing/2014/main" id="{40369D0D-DDAA-4C20-BED0-03A041551E7E}"/>
              </a:ext>
            </a:extLst>
          </p:cNvPr>
          <p:cNvSpPr/>
          <p:nvPr/>
        </p:nvSpPr>
        <p:spPr>
          <a:xfrm>
            <a:off x="10487210" y="4760985"/>
            <a:ext cx="1152156" cy="1232039"/>
          </a:xfrm>
          <a:prstGeom prst="flowChartMagneticDisk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우수고객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DB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15D37347-F676-4999-A4FD-834A673C6F0E}"/>
              </a:ext>
            </a:extLst>
          </p:cNvPr>
          <p:cNvCxnSpPr>
            <a:cxnSpLocks/>
            <a:stCxn id="40" idx="3"/>
            <a:endCxn id="53" idx="2"/>
          </p:cNvCxnSpPr>
          <p:nvPr/>
        </p:nvCxnSpPr>
        <p:spPr>
          <a:xfrm flipV="1">
            <a:off x="10224316" y="5377005"/>
            <a:ext cx="26289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A20EEC1-764A-4C42-89B3-7E450716ACDD}"/>
              </a:ext>
            </a:extLst>
          </p:cNvPr>
          <p:cNvSpPr/>
          <p:nvPr/>
        </p:nvSpPr>
        <p:spPr>
          <a:xfrm flipH="1">
            <a:off x="331037" y="801540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CC3D953-6CC6-4F5F-9DB2-F065240B0463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개선안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401071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그림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4155" y="2482551"/>
            <a:ext cx="2712890" cy="144666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84479" y="1135406"/>
            <a:ext cx="116227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+mn-ea"/>
              </a:rPr>
              <a:t>온라인 커뮤니티에서 우수고객 성공사례 및 사용 후기 기재</a:t>
            </a:r>
            <a:r>
              <a:rPr lang="en-US" altLang="ko-KR" sz="1400" b="1" dirty="0">
                <a:latin typeface="+mn-ea"/>
              </a:rPr>
              <a:t>,</a:t>
            </a:r>
            <a:r>
              <a:rPr lang="ko-KR" altLang="en-US" sz="1400" b="1" dirty="0">
                <a:latin typeface="+mn-ea"/>
              </a:rPr>
              <a:t> 고객 매장 홍보와 더불어 자사의 홍보 효과를 기대   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D3A1094-1081-4A1F-9A25-F324E18C03F3}"/>
              </a:ext>
            </a:extLst>
          </p:cNvPr>
          <p:cNvSpPr/>
          <p:nvPr/>
        </p:nvSpPr>
        <p:spPr>
          <a:xfrm>
            <a:off x="384477" y="1443183"/>
            <a:ext cx="116227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+mn-ea"/>
              </a:rPr>
              <a:t>추천 시스템에 연계된 할인 서비스와</a:t>
            </a:r>
            <a:r>
              <a:rPr lang="en-US" altLang="ko-KR" sz="1400" b="1" dirty="0">
                <a:latin typeface="+mn-ea"/>
              </a:rPr>
              <a:t> </a:t>
            </a:r>
            <a:r>
              <a:rPr lang="ko-KR" altLang="en-US" sz="1400" b="1" dirty="0">
                <a:latin typeface="+mn-ea"/>
              </a:rPr>
              <a:t>고객 특성</a:t>
            </a:r>
            <a:r>
              <a:rPr lang="en-US" altLang="ko-KR" sz="1400" b="1" dirty="0">
                <a:latin typeface="+mn-ea"/>
              </a:rPr>
              <a:t>(</a:t>
            </a:r>
            <a:r>
              <a:rPr lang="ko-KR" altLang="en-US" sz="1400" b="1" dirty="0">
                <a:latin typeface="+mn-ea"/>
              </a:rPr>
              <a:t>나이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유입경로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사업자 구분 등</a:t>
            </a:r>
            <a:r>
              <a:rPr lang="en-US" altLang="ko-KR" sz="1400" b="1" dirty="0">
                <a:latin typeface="+mn-ea"/>
              </a:rPr>
              <a:t>)</a:t>
            </a:r>
            <a:r>
              <a:rPr lang="ko-KR" altLang="en-US" sz="1400" b="1" dirty="0">
                <a:latin typeface="+mn-ea"/>
              </a:rPr>
              <a:t>별 고객 선호도에 따른 화면배치로 구매를 유도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72AEAD-3DF7-471D-A76B-8FE33C049A36}"/>
              </a:ext>
            </a:extLst>
          </p:cNvPr>
          <p:cNvSpPr txBox="1"/>
          <p:nvPr/>
        </p:nvSpPr>
        <p:spPr>
          <a:xfrm>
            <a:off x="579770" y="789829"/>
            <a:ext cx="11807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기존 고객 중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우수고객에 대한 특화된 전략 수립</a:t>
            </a:r>
            <a:r>
              <a:rPr lang="ko-KR" altLang="en-US" sz="1600" b="1" dirty="0">
                <a:latin typeface="+mn-ea"/>
              </a:rPr>
              <a:t>과 전체 고객의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구매력 증진을 위한 추천서비스 제공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381E79F-BEF1-4BEA-B591-76F1A98CDAF7}"/>
              </a:ext>
            </a:extLst>
          </p:cNvPr>
          <p:cNvSpPr/>
          <p:nvPr/>
        </p:nvSpPr>
        <p:spPr>
          <a:xfrm>
            <a:off x="6110039" y="1998046"/>
            <a:ext cx="54049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ko-KR" altLang="en-US" sz="1400" b="1" dirty="0">
                <a:latin typeface="+mn-ea"/>
              </a:rPr>
              <a:t>상품의 연관 제품들에 대한 추가 할인으로 고객의 구매를 유도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81E3ADE-BD18-4431-8764-8E7E1991B130}"/>
              </a:ext>
            </a:extLst>
          </p:cNvPr>
          <p:cNvSpPr/>
          <p:nvPr/>
        </p:nvSpPr>
        <p:spPr>
          <a:xfrm>
            <a:off x="6056066" y="4184343"/>
            <a:ext cx="55129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ko-KR" altLang="en-US" sz="1400" b="1" dirty="0">
                <a:latin typeface="+mn-ea"/>
              </a:rPr>
              <a:t>고객특성 분류에 따른 제품 선호에 기반한 화면배치로 구매 유도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BBF86D2-0F4D-41BA-9B21-08A8C4A8412D}"/>
              </a:ext>
            </a:extLst>
          </p:cNvPr>
          <p:cNvSpPr/>
          <p:nvPr/>
        </p:nvSpPr>
        <p:spPr>
          <a:xfrm>
            <a:off x="711639" y="4164510"/>
            <a:ext cx="5144038" cy="948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[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예시</a:t>
            </a: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] ‘P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사 제품과 함께 </a:t>
            </a: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00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지점 </a:t>
            </a: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00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떡볶이 사업에 성공하다</a:t>
            </a: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!’</a:t>
            </a:r>
          </a:p>
          <a:p>
            <a:pPr algn="ctr"/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endParaRPr lang="en-US" altLang="ko-KR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endParaRPr lang="en-US" altLang="ko-KR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endParaRPr lang="en-US" altLang="ko-KR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endParaRPr lang="en-US" altLang="ko-KR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6B4761C-D6BB-4241-B977-DB0688997D9F}"/>
              </a:ext>
            </a:extLst>
          </p:cNvPr>
          <p:cNvSpPr/>
          <p:nvPr/>
        </p:nvSpPr>
        <p:spPr>
          <a:xfrm>
            <a:off x="1357182" y="1910576"/>
            <a:ext cx="3888019" cy="5670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당사 온라인 커뮤니티 </a:t>
            </a:r>
          </a:p>
        </p:txBody>
      </p:sp>
      <p:pic>
        <p:nvPicPr>
          <p:cNvPr id="44" name="Picture 5">
            <a:extLst>
              <a:ext uri="{FF2B5EF4-FFF2-40B4-BE49-F238E27FC236}">
                <a16:creationId xmlns:a16="http://schemas.microsoft.com/office/drawing/2014/main" id="{00F33BB4-CDA8-4654-9913-B5679466F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334" y="4327138"/>
            <a:ext cx="2360916" cy="998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5" name="Picture 12">
            <a:extLst>
              <a:ext uri="{FF2B5EF4-FFF2-40B4-BE49-F238E27FC236}">
                <a16:creationId xmlns:a16="http://schemas.microsoft.com/office/drawing/2014/main" id="{44324B8D-F732-49BA-AA28-A2A38C81A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922" y="4415800"/>
            <a:ext cx="2238450" cy="998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1BECD9D6-7F70-44CB-9267-2DCF1BDA6E4F}"/>
              </a:ext>
            </a:extLst>
          </p:cNvPr>
          <p:cNvSpPr txBox="1"/>
          <p:nvPr/>
        </p:nvSpPr>
        <p:spPr>
          <a:xfrm>
            <a:off x="2837895" y="5253248"/>
            <a:ext cx="33112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+mn-ea"/>
              </a:rPr>
              <a:t>우수한 이유가</a:t>
            </a:r>
            <a:r>
              <a:rPr lang="en-US" altLang="ko-KR" sz="2800" b="1" dirty="0">
                <a:latin typeface="+mn-ea"/>
              </a:rPr>
              <a:t>…</a:t>
            </a:r>
          </a:p>
          <a:p>
            <a:r>
              <a:rPr lang="en-US" altLang="ko-KR" sz="2800" b="1" dirty="0">
                <a:latin typeface="+mn-ea"/>
              </a:rPr>
              <a:t>…</a:t>
            </a:r>
            <a:r>
              <a:rPr lang="ko-KR" altLang="en-US" sz="2800" b="1" dirty="0">
                <a:latin typeface="+mn-ea"/>
              </a:rPr>
              <a:t>창업 성공 비결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137C7D-416A-40A0-99C6-E6571E18AAC2}"/>
              </a:ext>
            </a:extLst>
          </p:cNvPr>
          <p:cNvSpPr/>
          <p:nvPr/>
        </p:nvSpPr>
        <p:spPr>
          <a:xfrm>
            <a:off x="711638" y="5303125"/>
            <a:ext cx="2459525" cy="11983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4E0CD74-3AAA-4046-A9E5-DECE83A1C47A}"/>
              </a:ext>
            </a:extLst>
          </p:cNvPr>
          <p:cNvSpPr/>
          <p:nvPr/>
        </p:nvSpPr>
        <p:spPr>
          <a:xfrm>
            <a:off x="654239" y="5998287"/>
            <a:ext cx="1640553" cy="354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64" y="2468899"/>
            <a:ext cx="1281393" cy="1281393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371627" y="2505102"/>
            <a:ext cx="1743539" cy="31015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제품 후기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2371627" y="2966789"/>
            <a:ext cx="1743537" cy="31430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우수고객 성공사례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2371627" y="3412028"/>
            <a:ext cx="1743537" cy="30704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고객 매장 홍보</a:t>
            </a:r>
          </a:p>
        </p:txBody>
      </p:sp>
      <p:cxnSp>
        <p:nvCxnSpPr>
          <p:cNvPr id="38" name="직선 화살표 연결선 37"/>
          <p:cNvCxnSpPr>
            <a:cxnSpLocks/>
            <a:stCxn id="36" idx="3"/>
          </p:cNvCxnSpPr>
          <p:nvPr/>
        </p:nvCxnSpPr>
        <p:spPr>
          <a:xfrm flipV="1">
            <a:off x="4115164" y="3561006"/>
            <a:ext cx="564543" cy="454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오른쪽 중괄호 15"/>
          <p:cNvSpPr/>
          <p:nvPr/>
        </p:nvSpPr>
        <p:spPr>
          <a:xfrm>
            <a:off x="4115164" y="2668346"/>
            <a:ext cx="563940" cy="440028"/>
          </a:xfrm>
          <a:prstGeom prst="rightBrace">
            <a:avLst>
              <a:gd name="adj1" fmla="val 2926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4754487" y="2706723"/>
            <a:ext cx="9476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당사 홍보</a:t>
            </a:r>
            <a:endParaRPr lang="en-US" altLang="ko-KR" sz="1400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4717072" y="3370329"/>
            <a:ext cx="9348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고객 유입</a:t>
            </a:r>
            <a:endParaRPr lang="en-US" altLang="ko-KR" sz="1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31DB56-971B-421A-9A96-A46FEEF89DBB}"/>
              </a:ext>
            </a:extLst>
          </p:cNvPr>
          <p:cNvSpPr txBox="1"/>
          <p:nvPr/>
        </p:nvSpPr>
        <p:spPr>
          <a:xfrm>
            <a:off x="613643" y="5169440"/>
            <a:ext cx="24424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P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사는 타사보다 우수한 이유가 두 가지 있습니다</a:t>
            </a:r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….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저의 창업 성공 비결을  </a:t>
            </a:r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….</a:t>
            </a:r>
            <a:endParaRPr lang="ko-KR" altLang="en-US" dirty="0">
              <a:latin typeface="+mn-ea"/>
            </a:endParaRPr>
          </a:p>
        </p:txBody>
      </p:sp>
      <p:cxnSp>
        <p:nvCxnSpPr>
          <p:cNvPr id="39" name="직선 화살표 연결선 38"/>
          <p:cNvCxnSpPr>
            <a:cxnSpLocks/>
            <a:endCxn id="7" idx="1"/>
          </p:cNvCxnSpPr>
          <p:nvPr/>
        </p:nvCxnSpPr>
        <p:spPr>
          <a:xfrm flipV="1">
            <a:off x="2033447" y="2660182"/>
            <a:ext cx="338180" cy="175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>
            <a:cxnSpLocks/>
            <a:endCxn id="36" idx="1"/>
          </p:cNvCxnSpPr>
          <p:nvPr/>
        </p:nvCxnSpPr>
        <p:spPr>
          <a:xfrm>
            <a:off x="2022726" y="3401765"/>
            <a:ext cx="348901" cy="1637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>
            <a:cxnSpLocks/>
            <a:endCxn id="32" idx="1"/>
          </p:cNvCxnSpPr>
          <p:nvPr/>
        </p:nvCxnSpPr>
        <p:spPr>
          <a:xfrm flipV="1">
            <a:off x="2117217" y="3123942"/>
            <a:ext cx="254410" cy="25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그림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7327" y="2477630"/>
            <a:ext cx="2712890" cy="1375891"/>
          </a:xfrm>
          <a:prstGeom prst="rect">
            <a:avLst/>
          </a:prstGeom>
        </p:spPr>
      </p:pic>
      <p:pic>
        <p:nvPicPr>
          <p:cNvPr id="79" name="그림 7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578" y="2115920"/>
            <a:ext cx="2051516" cy="2043502"/>
          </a:xfrm>
          <a:prstGeom prst="rect">
            <a:avLst/>
          </a:prstGeom>
        </p:spPr>
      </p:pic>
      <p:pic>
        <p:nvPicPr>
          <p:cNvPr id="80" name="그림 7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1345" y="2550767"/>
            <a:ext cx="1658453" cy="1243839"/>
          </a:xfrm>
          <a:prstGeom prst="rect">
            <a:avLst/>
          </a:prstGeom>
        </p:spPr>
      </p:pic>
      <p:pic>
        <p:nvPicPr>
          <p:cNvPr id="81" name="그림 8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1021" y="2330744"/>
            <a:ext cx="1644320" cy="1570912"/>
          </a:xfrm>
          <a:prstGeom prst="rect">
            <a:avLst/>
          </a:prstGeom>
        </p:spPr>
      </p:pic>
      <p:sp>
        <p:nvSpPr>
          <p:cNvPr id="82" name="오른쪽 화살표 77">
            <a:extLst>
              <a:ext uri="{FF2B5EF4-FFF2-40B4-BE49-F238E27FC236}">
                <a16:creationId xmlns:a16="http://schemas.microsoft.com/office/drawing/2014/main" id="{2F7DB574-242A-4670-83DE-527D9C04E431}"/>
              </a:ext>
            </a:extLst>
          </p:cNvPr>
          <p:cNvSpPr/>
          <p:nvPr/>
        </p:nvSpPr>
        <p:spPr>
          <a:xfrm>
            <a:off x="8263217" y="2668346"/>
            <a:ext cx="395739" cy="355409"/>
          </a:xfrm>
          <a:prstGeom prst="rightArrow">
            <a:avLst>
              <a:gd name="adj1" fmla="val 50000"/>
              <a:gd name="adj2" fmla="val 69791"/>
            </a:avLst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6941981" y="4904347"/>
            <a:ext cx="1640117" cy="28317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나이</a:t>
            </a:r>
          </a:p>
        </p:txBody>
      </p:sp>
      <p:sp>
        <p:nvSpPr>
          <p:cNvPr id="87" name="직사각형 86"/>
          <p:cNvSpPr/>
          <p:nvPr/>
        </p:nvSpPr>
        <p:spPr>
          <a:xfrm>
            <a:off x="6941981" y="5323207"/>
            <a:ext cx="1640117" cy="28317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사업자 구분</a:t>
            </a:r>
          </a:p>
        </p:txBody>
      </p:sp>
      <p:sp>
        <p:nvSpPr>
          <p:cNvPr id="88" name="직사각형 87"/>
          <p:cNvSpPr/>
          <p:nvPr/>
        </p:nvSpPr>
        <p:spPr>
          <a:xfrm>
            <a:off x="6941228" y="5751308"/>
            <a:ext cx="1640117" cy="28317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유입 경로</a:t>
            </a:r>
          </a:p>
        </p:txBody>
      </p:sp>
      <p:sp>
        <p:nvSpPr>
          <p:cNvPr id="89" name="오른쪽 중괄호 88"/>
          <p:cNvSpPr/>
          <p:nvPr/>
        </p:nvSpPr>
        <p:spPr>
          <a:xfrm>
            <a:off x="8581345" y="5009745"/>
            <a:ext cx="499268" cy="908187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1" name="그림 9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44049" y="4510685"/>
            <a:ext cx="1352550" cy="1971675"/>
          </a:xfrm>
          <a:prstGeom prst="rect">
            <a:avLst/>
          </a:prstGeom>
        </p:spPr>
      </p:pic>
      <p:sp>
        <p:nvSpPr>
          <p:cNvPr id="92" name="직사각형 91">
            <a:extLst>
              <a:ext uri="{FF2B5EF4-FFF2-40B4-BE49-F238E27FC236}">
                <a16:creationId xmlns:a16="http://schemas.microsoft.com/office/drawing/2014/main" id="{5A20EEC1-764A-4C42-89B3-7E450716ACDD}"/>
              </a:ext>
            </a:extLst>
          </p:cNvPr>
          <p:cNvSpPr/>
          <p:nvPr/>
        </p:nvSpPr>
        <p:spPr>
          <a:xfrm flipH="1">
            <a:off x="349854" y="860402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93" name="모서리가 둥근 직사각형 92"/>
          <p:cNvSpPr/>
          <p:nvPr/>
        </p:nvSpPr>
        <p:spPr>
          <a:xfrm>
            <a:off x="655606" y="1910575"/>
            <a:ext cx="5197200" cy="4691481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모서리가 둥근 직사각형 93"/>
          <p:cNvSpPr/>
          <p:nvPr/>
        </p:nvSpPr>
        <p:spPr>
          <a:xfrm>
            <a:off x="6213937" y="1948769"/>
            <a:ext cx="5197200" cy="2090643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모서리가 둥근 직사각형 94"/>
          <p:cNvSpPr/>
          <p:nvPr/>
        </p:nvSpPr>
        <p:spPr>
          <a:xfrm>
            <a:off x="6208373" y="4164510"/>
            <a:ext cx="5197200" cy="2437546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2" name="그림 71" descr="그리기이(가) 표시된 사진&#10;&#10;자동 생성된 설명">
            <a:extLst>
              <a:ext uri="{FF2B5EF4-FFF2-40B4-BE49-F238E27FC236}">
                <a16:creationId xmlns:a16="http://schemas.microsoft.com/office/drawing/2014/main" id="{3946B4A9-CCB6-495C-BC0B-835E287E13C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805" y="2217867"/>
            <a:ext cx="1110931" cy="1110931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1619F617-F23A-4F10-B9B8-41FA4F4807E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221"/>
          <a:stretch/>
        </p:blipFill>
        <p:spPr>
          <a:xfrm>
            <a:off x="2690697" y="4272248"/>
            <a:ext cx="4871188" cy="3136525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4398E56E-8DA0-4A82-BA6D-6FCDAF75F46E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개선안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8769537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Shape 23"/>
          <p:cNvSpPr txBox="1"/>
          <p:nvPr/>
        </p:nvSpPr>
        <p:spPr>
          <a:xfrm>
            <a:off x="743653" y="1183499"/>
            <a:ext cx="8266289" cy="752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strike="noStrike" spc="-1" dirty="0">
                <a:latin typeface="+mn-ea"/>
              </a:rPr>
              <a:t>친환경 포장 용기 기술 투자</a:t>
            </a:r>
            <a:r>
              <a:rPr lang="ko-KR" altLang="en-US" sz="1400" b="1" strike="noStrike" spc="-1" dirty="0">
                <a:latin typeface="+mn-ea"/>
              </a:rPr>
              <a:t>로</a:t>
            </a:r>
            <a:r>
              <a:rPr lang="en-US" sz="1400" b="1" strike="noStrike" spc="-1" dirty="0">
                <a:latin typeface="+mn-ea"/>
              </a:rPr>
              <a:t> 정부 규제에 </a:t>
            </a:r>
            <a:r>
              <a:rPr lang="en-US" sz="1400" b="1" strike="noStrike" spc="-1" dirty="0" err="1">
                <a:latin typeface="+mn-ea"/>
              </a:rPr>
              <a:t>대비한</a:t>
            </a:r>
            <a:r>
              <a:rPr lang="en-US" sz="1400" b="1" strike="noStrike" spc="-1" dirty="0">
                <a:latin typeface="+mn-ea"/>
              </a:rPr>
              <a:t> </a:t>
            </a:r>
            <a:r>
              <a:rPr lang="en-US" sz="1400" b="1" strike="noStrike" spc="-1" dirty="0" err="1">
                <a:latin typeface="+mn-ea"/>
              </a:rPr>
              <a:t>지속적</a:t>
            </a:r>
            <a:r>
              <a:rPr lang="en-US" sz="1400" b="1" strike="noStrike" spc="-1" dirty="0">
                <a:latin typeface="+mn-ea"/>
              </a:rPr>
              <a:t> 경쟁 우위 차지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b="1" spc="-1" dirty="0" err="1">
                <a:latin typeface="+mn-ea"/>
              </a:rPr>
              <a:t>다회용</a:t>
            </a:r>
            <a:r>
              <a:rPr lang="ko-KR" altLang="en-US" sz="1400" b="1" spc="-1" dirty="0">
                <a:latin typeface="+mn-ea"/>
              </a:rPr>
              <a:t> 용기 수거 자판기 각 지역에 도입해 </a:t>
            </a:r>
            <a:r>
              <a:rPr lang="ko-KR" altLang="en-US" sz="1400" b="1" spc="-1" dirty="0" err="1">
                <a:latin typeface="+mn-ea"/>
              </a:rPr>
              <a:t>다회용</a:t>
            </a:r>
            <a:r>
              <a:rPr lang="ko-KR" altLang="en-US" sz="1400" b="1" spc="-1" dirty="0">
                <a:latin typeface="+mn-ea"/>
              </a:rPr>
              <a:t> 용기 수거</a:t>
            </a:r>
            <a:r>
              <a:rPr lang="en-US" altLang="ko-KR" sz="1400" b="1" spc="-1" dirty="0">
                <a:latin typeface="+mn-ea"/>
              </a:rPr>
              <a:t>, </a:t>
            </a:r>
            <a:r>
              <a:rPr lang="ko-KR" altLang="en-US" sz="1400" b="1" spc="-1" dirty="0">
                <a:latin typeface="+mn-ea"/>
              </a:rPr>
              <a:t>친환경 브랜드 이미지 구축</a:t>
            </a:r>
            <a:endParaRPr lang="en-US" altLang="ko-KR" sz="1400" b="1" spc="-1" dirty="0">
              <a:latin typeface="+mn-ea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D84A838-609F-4AE4-ADEB-C99820C4B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81" y="2169117"/>
            <a:ext cx="1365649" cy="12702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789C1E1-000F-490F-9EDE-9281F7B8D116}"/>
              </a:ext>
            </a:extLst>
          </p:cNvPr>
          <p:cNvSpPr txBox="1"/>
          <p:nvPr/>
        </p:nvSpPr>
        <p:spPr>
          <a:xfrm>
            <a:off x="5511556" y="3503572"/>
            <a:ext cx="28589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latin typeface="+mn-ea"/>
              </a:rPr>
              <a:t>&lt;</a:t>
            </a:r>
            <a:r>
              <a:rPr lang="ko-KR" altLang="en-US" sz="1000" b="1" dirty="0" err="1">
                <a:latin typeface="+mn-ea"/>
              </a:rPr>
              <a:t>다회용</a:t>
            </a:r>
            <a:r>
              <a:rPr lang="ko-KR" altLang="en-US" sz="1000" b="1" dirty="0">
                <a:latin typeface="+mn-ea"/>
              </a:rPr>
              <a:t> 도시락 용기 사례</a:t>
            </a:r>
            <a:r>
              <a:rPr lang="en-US" altLang="ko-KR" sz="1000" b="1" dirty="0">
                <a:latin typeface="+mn-ea"/>
              </a:rPr>
              <a:t>&gt;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F42CB0-88C0-4395-A173-C5ACFD136E00}"/>
              </a:ext>
            </a:extLst>
          </p:cNvPr>
          <p:cNvSpPr txBox="1"/>
          <p:nvPr/>
        </p:nvSpPr>
        <p:spPr>
          <a:xfrm>
            <a:off x="827627" y="6153234"/>
            <a:ext cx="10407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 err="1">
                <a:latin typeface="+mn-ea"/>
              </a:rPr>
              <a:t>다회용</a:t>
            </a:r>
            <a:r>
              <a:rPr lang="ko-KR" altLang="en-US" sz="1400" dirty="0">
                <a:latin typeface="+mn-ea"/>
              </a:rPr>
              <a:t> 식품 용기 라이프 사이클 구축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919393" y="2179883"/>
            <a:ext cx="2346264" cy="38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271" y="3920407"/>
            <a:ext cx="1796126" cy="150692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789C1E1-000F-490F-9EDE-9281F7B8D116}"/>
              </a:ext>
            </a:extLst>
          </p:cNvPr>
          <p:cNvSpPr txBox="1"/>
          <p:nvPr/>
        </p:nvSpPr>
        <p:spPr>
          <a:xfrm>
            <a:off x="5585448" y="5399826"/>
            <a:ext cx="20003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latin typeface="+mn-ea"/>
              </a:rPr>
              <a:t>&lt;</a:t>
            </a:r>
            <a:r>
              <a:rPr lang="ko-KR" altLang="en-US" sz="1000" b="1" dirty="0" err="1">
                <a:latin typeface="+mn-ea"/>
              </a:rPr>
              <a:t>다회용</a:t>
            </a:r>
            <a:r>
              <a:rPr lang="ko-KR" altLang="en-US" sz="1000" b="1" dirty="0">
                <a:latin typeface="+mn-ea"/>
              </a:rPr>
              <a:t> 용기 수거 자판기</a:t>
            </a:r>
            <a:r>
              <a:rPr lang="en-US" altLang="ko-KR" sz="1000" b="1" dirty="0">
                <a:latin typeface="+mn-ea"/>
              </a:rPr>
              <a:t>&gt;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9280" y="741966"/>
            <a:ext cx="65790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정부의 친환경 정책을 고려한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재사용 라이프 사이클 관리 체계 구축</a:t>
            </a:r>
          </a:p>
        </p:txBody>
      </p:sp>
      <p:sp>
        <p:nvSpPr>
          <p:cNvPr id="25" name="TextShape 23"/>
          <p:cNvSpPr txBox="1"/>
          <p:nvPr/>
        </p:nvSpPr>
        <p:spPr>
          <a:xfrm>
            <a:off x="7764380" y="1812758"/>
            <a:ext cx="4507832" cy="478929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altLang="ko-KR" sz="1400" b="1" spc="-1" dirty="0">
                <a:solidFill>
                  <a:srgbClr val="00B050"/>
                </a:solidFill>
                <a:latin typeface="+mn-ea"/>
              </a:rPr>
              <a:t>Step1, </a:t>
            </a:r>
            <a:r>
              <a:rPr lang="ko-KR" altLang="en-US" sz="1400" b="1" spc="-1" dirty="0">
                <a:solidFill>
                  <a:srgbClr val="00B050"/>
                </a:solidFill>
                <a:latin typeface="+mn-ea"/>
              </a:rPr>
              <a:t>생산</a:t>
            </a:r>
            <a:r>
              <a:rPr lang="en-US" altLang="ko-KR" sz="1400" b="1" spc="-1" dirty="0">
                <a:solidFill>
                  <a:srgbClr val="00B050"/>
                </a:solidFill>
                <a:latin typeface="+mn-ea"/>
              </a:rPr>
              <a:t>/ </a:t>
            </a:r>
            <a:r>
              <a:rPr lang="ko-KR" altLang="en-US" sz="1400" b="1" spc="-1" dirty="0">
                <a:solidFill>
                  <a:srgbClr val="00B050"/>
                </a:solidFill>
                <a:latin typeface="+mn-ea"/>
              </a:rPr>
              <a:t>재생산</a:t>
            </a:r>
            <a:endParaRPr lang="en-US" altLang="ko-KR" sz="1400" b="1" spc="-1" dirty="0">
              <a:solidFill>
                <a:srgbClr val="00B050"/>
              </a:solidFill>
              <a:latin typeface="+mn-ea"/>
            </a:endParaRPr>
          </a:p>
          <a:p>
            <a:r>
              <a:rPr lang="en-US" altLang="ko-KR" sz="1400" b="1" spc="-1" dirty="0">
                <a:latin typeface="+mn-ea"/>
              </a:rPr>
              <a:t>          </a:t>
            </a:r>
            <a:r>
              <a:rPr lang="ko-KR" altLang="en-US" sz="1400" spc="-1" dirty="0">
                <a:latin typeface="+mn-ea"/>
              </a:rPr>
              <a:t>도시락 용기를 생산</a:t>
            </a:r>
            <a:r>
              <a:rPr lang="en-US" altLang="ko-KR" sz="1400" spc="-1" dirty="0">
                <a:latin typeface="+mn-ea"/>
              </a:rPr>
              <a:t> </a:t>
            </a:r>
          </a:p>
          <a:p>
            <a:endParaRPr lang="en-US" altLang="ko-KR" sz="800" b="1" spc="-1" dirty="0">
              <a:latin typeface="+mn-ea"/>
            </a:endParaRPr>
          </a:p>
          <a:p>
            <a:r>
              <a:rPr lang="en-US" altLang="ko-KR" sz="1400" b="1" spc="-1" dirty="0">
                <a:solidFill>
                  <a:srgbClr val="00B050"/>
                </a:solidFill>
                <a:latin typeface="+mn-ea"/>
              </a:rPr>
              <a:t>Step2, </a:t>
            </a:r>
            <a:r>
              <a:rPr lang="ko-KR" altLang="en-US" sz="1400" b="1" spc="-1" dirty="0">
                <a:solidFill>
                  <a:srgbClr val="00B050"/>
                </a:solidFill>
                <a:latin typeface="+mn-ea"/>
              </a:rPr>
              <a:t>판매</a:t>
            </a:r>
            <a:endParaRPr lang="en-US" altLang="ko-KR" sz="1400" b="1" spc="-1" dirty="0">
              <a:solidFill>
                <a:srgbClr val="00B050"/>
              </a:solidFill>
              <a:latin typeface="+mn-ea"/>
            </a:endParaRPr>
          </a:p>
          <a:p>
            <a:r>
              <a:rPr lang="en-US" altLang="ko-KR" sz="1400" b="1" spc="-1" dirty="0">
                <a:latin typeface="+mn-ea"/>
              </a:rPr>
              <a:t>          </a:t>
            </a:r>
            <a:r>
              <a:rPr lang="ko-KR" altLang="en-US" sz="1400" spc="-1" dirty="0">
                <a:latin typeface="+mn-ea"/>
              </a:rPr>
              <a:t>제조사가 </a:t>
            </a:r>
            <a:r>
              <a:rPr lang="ko-KR" altLang="en-US" sz="1400" spc="-1" dirty="0" err="1">
                <a:latin typeface="+mn-ea"/>
              </a:rPr>
              <a:t>공급사에게</a:t>
            </a:r>
            <a:r>
              <a:rPr lang="ko-KR" altLang="en-US" sz="1400" spc="-1" dirty="0">
                <a:latin typeface="+mn-ea"/>
              </a:rPr>
              <a:t> 제품 판매</a:t>
            </a:r>
            <a:endParaRPr lang="en-US" altLang="ko-KR" sz="1400" spc="-1" dirty="0">
              <a:latin typeface="+mn-ea"/>
            </a:endParaRPr>
          </a:p>
          <a:p>
            <a:endParaRPr lang="en-US" altLang="ko-KR" sz="800" b="1" spc="-1" dirty="0">
              <a:latin typeface="+mn-ea"/>
            </a:endParaRPr>
          </a:p>
          <a:p>
            <a:r>
              <a:rPr lang="en-US" altLang="ko-KR" sz="1400" b="1" spc="-1" dirty="0">
                <a:solidFill>
                  <a:srgbClr val="00B050"/>
                </a:solidFill>
                <a:latin typeface="+mn-ea"/>
              </a:rPr>
              <a:t>Step3, </a:t>
            </a:r>
            <a:r>
              <a:rPr lang="ko-KR" altLang="en-US" sz="1400" b="1" spc="-1" dirty="0">
                <a:solidFill>
                  <a:srgbClr val="00B050"/>
                </a:solidFill>
                <a:latin typeface="+mn-ea"/>
              </a:rPr>
              <a:t>소비</a:t>
            </a:r>
            <a:endParaRPr lang="en-US" altLang="ko-KR" sz="1400" b="1" spc="-1" dirty="0">
              <a:solidFill>
                <a:srgbClr val="00B050"/>
              </a:solidFill>
              <a:latin typeface="+mn-ea"/>
            </a:endParaRPr>
          </a:p>
          <a:p>
            <a:r>
              <a:rPr lang="en-US" altLang="ko-KR" sz="1400" b="1" spc="-1" dirty="0">
                <a:latin typeface="+mn-ea"/>
              </a:rPr>
              <a:t>          </a:t>
            </a:r>
            <a:r>
              <a:rPr lang="ko-KR" altLang="en-US" sz="1400" b="1" spc="-1" dirty="0">
                <a:latin typeface="+mn-ea"/>
              </a:rPr>
              <a:t>소비자가 제품 구매</a:t>
            </a:r>
            <a:endParaRPr lang="en-US" altLang="ko-KR" sz="1400" b="1" spc="-1" dirty="0">
              <a:latin typeface="+mn-ea"/>
            </a:endParaRPr>
          </a:p>
          <a:p>
            <a:endParaRPr lang="en-US" altLang="ko-KR" sz="800" b="1" spc="-1" dirty="0">
              <a:latin typeface="+mn-ea"/>
            </a:endParaRPr>
          </a:p>
          <a:p>
            <a:r>
              <a:rPr lang="en-US" altLang="ko-KR" sz="1400" b="1" spc="-1" dirty="0">
                <a:solidFill>
                  <a:srgbClr val="00B050"/>
                </a:solidFill>
                <a:latin typeface="+mn-ea"/>
              </a:rPr>
              <a:t>Step4, </a:t>
            </a:r>
            <a:r>
              <a:rPr lang="ko-KR" altLang="en-US" sz="1400" b="1" spc="-1" dirty="0">
                <a:solidFill>
                  <a:srgbClr val="00B050"/>
                </a:solidFill>
                <a:latin typeface="+mn-ea"/>
              </a:rPr>
              <a:t>빈용기</a:t>
            </a:r>
            <a:endParaRPr lang="en-US" altLang="ko-KR" sz="1400" b="1" spc="-1" dirty="0">
              <a:solidFill>
                <a:srgbClr val="00B050"/>
              </a:solidFill>
              <a:latin typeface="+mn-ea"/>
            </a:endParaRPr>
          </a:p>
          <a:p>
            <a:r>
              <a:rPr lang="en-US" altLang="ko-KR" sz="1400" b="1" spc="-1" dirty="0">
                <a:latin typeface="+mn-ea"/>
              </a:rPr>
              <a:t>          </a:t>
            </a:r>
            <a:r>
              <a:rPr lang="ko-KR" altLang="en-US" sz="1400" spc="-1" dirty="0">
                <a:latin typeface="+mn-ea"/>
              </a:rPr>
              <a:t>고객이 제품 사용 후 재활용 가능한 </a:t>
            </a:r>
            <a:endParaRPr lang="en-US" altLang="ko-KR" sz="1400" spc="-1" dirty="0">
              <a:latin typeface="+mn-ea"/>
            </a:endParaRPr>
          </a:p>
          <a:p>
            <a:r>
              <a:rPr lang="en-US" altLang="ko-KR" sz="1400" spc="-1" dirty="0">
                <a:latin typeface="+mn-ea"/>
              </a:rPr>
              <a:t>          </a:t>
            </a:r>
            <a:r>
              <a:rPr lang="ko-KR" altLang="en-US" sz="1400" spc="-1" dirty="0">
                <a:latin typeface="+mn-ea"/>
              </a:rPr>
              <a:t>빈  용기 발생</a:t>
            </a:r>
            <a:endParaRPr lang="en-US" altLang="ko-KR" sz="1400" spc="-1" dirty="0">
              <a:latin typeface="+mn-ea"/>
            </a:endParaRPr>
          </a:p>
          <a:p>
            <a:endParaRPr lang="en-US" altLang="ko-KR" sz="800" b="1" spc="-1" dirty="0">
              <a:latin typeface="+mn-ea"/>
            </a:endParaRPr>
          </a:p>
          <a:p>
            <a:r>
              <a:rPr lang="en-US" altLang="ko-KR" sz="1400" b="1" spc="-1" dirty="0">
                <a:solidFill>
                  <a:srgbClr val="00B050"/>
                </a:solidFill>
                <a:latin typeface="+mn-ea"/>
              </a:rPr>
              <a:t>Step 5, </a:t>
            </a:r>
            <a:r>
              <a:rPr lang="ko-KR" altLang="en-US" sz="1400" b="1" spc="-1" dirty="0">
                <a:solidFill>
                  <a:srgbClr val="00B050"/>
                </a:solidFill>
                <a:latin typeface="+mn-ea"/>
              </a:rPr>
              <a:t>수거</a:t>
            </a:r>
            <a:endParaRPr lang="en-US" altLang="ko-KR" sz="1400" b="1" spc="-1" dirty="0">
              <a:solidFill>
                <a:srgbClr val="00B050"/>
              </a:solidFill>
              <a:latin typeface="+mn-ea"/>
            </a:endParaRPr>
          </a:p>
          <a:p>
            <a:r>
              <a:rPr lang="en-US" altLang="ko-KR" sz="1400" b="1" spc="-1" dirty="0">
                <a:latin typeface="+mn-ea"/>
              </a:rPr>
              <a:t>           </a:t>
            </a:r>
            <a:r>
              <a:rPr lang="ko-KR" altLang="en-US" sz="1400" spc="-1" dirty="0">
                <a:latin typeface="+mn-ea"/>
              </a:rPr>
              <a:t>각 지역에 배치된 자판기를 </a:t>
            </a:r>
            <a:endParaRPr lang="en-US" altLang="ko-KR" sz="1400" spc="-1" dirty="0">
              <a:latin typeface="+mn-ea"/>
            </a:endParaRPr>
          </a:p>
          <a:p>
            <a:r>
              <a:rPr lang="en-US" altLang="ko-KR" sz="1400" spc="-1" dirty="0">
                <a:latin typeface="+mn-ea"/>
              </a:rPr>
              <a:t>           </a:t>
            </a:r>
            <a:r>
              <a:rPr lang="ko-KR" altLang="en-US" sz="1400" spc="-1" dirty="0">
                <a:latin typeface="+mn-ea"/>
              </a:rPr>
              <a:t>이용하여 </a:t>
            </a:r>
            <a:r>
              <a:rPr lang="ko-KR" altLang="en-US" sz="1400" spc="-1" dirty="0" err="1">
                <a:latin typeface="+mn-ea"/>
              </a:rPr>
              <a:t>다회용</a:t>
            </a:r>
            <a:r>
              <a:rPr lang="ko-KR" altLang="en-US" sz="1400" spc="-1" dirty="0">
                <a:latin typeface="+mn-ea"/>
              </a:rPr>
              <a:t> 용기 수거</a:t>
            </a:r>
            <a:endParaRPr lang="en-US" altLang="ko-KR" sz="1400" spc="-1" dirty="0">
              <a:latin typeface="+mn-ea"/>
            </a:endParaRPr>
          </a:p>
          <a:p>
            <a:r>
              <a:rPr lang="ko-KR" altLang="en-US" sz="1400" b="1" spc="-1" dirty="0">
                <a:latin typeface="+mn-ea"/>
              </a:rPr>
              <a:t>   </a:t>
            </a:r>
            <a:endParaRPr lang="en-US" altLang="ko-KR" sz="800" b="1" spc="-1" dirty="0">
              <a:latin typeface="+mn-ea"/>
            </a:endParaRPr>
          </a:p>
          <a:p>
            <a:r>
              <a:rPr lang="en-US" altLang="ko-KR" sz="1400" b="1" spc="-1" dirty="0">
                <a:solidFill>
                  <a:srgbClr val="00B050"/>
                </a:solidFill>
                <a:latin typeface="+mn-ea"/>
              </a:rPr>
              <a:t>Step 6, </a:t>
            </a:r>
            <a:r>
              <a:rPr lang="ko-KR" altLang="en-US" sz="1400" b="1" spc="-1" dirty="0">
                <a:solidFill>
                  <a:srgbClr val="00B050"/>
                </a:solidFill>
                <a:latin typeface="+mn-ea"/>
              </a:rPr>
              <a:t>살균</a:t>
            </a:r>
            <a:r>
              <a:rPr lang="en-US" altLang="ko-KR" sz="1400" b="1" spc="-1" dirty="0">
                <a:solidFill>
                  <a:srgbClr val="00B050"/>
                </a:solidFill>
                <a:latin typeface="+mn-ea"/>
              </a:rPr>
              <a:t>, </a:t>
            </a:r>
            <a:r>
              <a:rPr lang="ko-KR" altLang="en-US" sz="1400" b="1" spc="-1" dirty="0">
                <a:solidFill>
                  <a:srgbClr val="00B050"/>
                </a:solidFill>
                <a:latin typeface="+mn-ea"/>
              </a:rPr>
              <a:t>세척</a:t>
            </a:r>
            <a:endParaRPr lang="en-US" altLang="ko-KR" sz="1400" b="1" spc="-1" dirty="0">
              <a:solidFill>
                <a:srgbClr val="00B050"/>
              </a:solidFill>
              <a:latin typeface="+mn-ea"/>
            </a:endParaRPr>
          </a:p>
          <a:p>
            <a:r>
              <a:rPr lang="en-US" altLang="ko-KR" sz="1400" b="1" spc="-1" dirty="0">
                <a:latin typeface="+mn-ea"/>
              </a:rPr>
              <a:t>           </a:t>
            </a:r>
            <a:r>
              <a:rPr lang="ko-KR" altLang="en-US" sz="1400" spc="-1" dirty="0">
                <a:latin typeface="+mn-ea"/>
              </a:rPr>
              <a:t>수거된 빈용기 살균 및 세척</a:t>
            </a:r>
            <a:endParaRPr lang="en-US" altLang="ko-KR" sz="1400" spc="-1" dirty="0">
              <a:latin typeface="+mn-ea"/>
            </a:endParaRPr>
          </a:p>
          <a:p>
            <a:endParaRPr lang="en-US" altLang="ko-KR" sz="800" b="1" spc="-1" dirty="0">
              <a:latin typeface="+mn-ea"/>
            </a:endParaRPr>
          </a:p>
          <a:p>
            <a:r>
              <a:rPr lang="en-US" altLang="ko-KR" sz="1400" b="1" spc="-1" dirty="0">
                <a:solidFill>
                  <a:srgbClr val="00B050"/>
                </a:solidFill>
                <a:latin typeface="+mn-ea"/>
              </a:rPr>
              <a:t>Step 7, </a:t>
            </a:r>
            <a:r>
              <a:rPr lang="ko-KR" altLang="en-US" sz="1400" b="1" spc="-1" dirty="0">
                <a:solidFill>
                  <a:srgbClr val="00B050"/>
                </a:solidFill>
                <a:latin typeface="+mn-ea"/>
              </a:rPr>
              <a:t>당사 운반 </a:t>
            </a:r>
            <a:endParaRPr lang="en-US" altLang="ko-KR" sz="1400" b="1" spc="-1" dirty="0">
              <a:solidFill>
                <a:srgbClr val="00B050"/>
              </a:solidFill>
              <a:latin typeface="+mn-ea"/>
            </a:endParaRPr>
          </a:p>
          <a:p>
            <a:r>
              <a:rPr lang="en-US" altLang="ko-KR" sz="1400" b="1" spc="-1" dirty="0">
                <a:latin typeface="+mn-ea"/>
              </a:rPr>
              <a:t>           </a:t>
            </a:r>
            <a:r>
              <a:rPr lang="ko-KR" altLang="en-US" sz="1400" spc="-1" dirty="0">
                <a:latin typeface="+mn-ea"/>
              </a:rPr>
              <a:t>살균 및 세척된 용기 당사로 운반</a:t>
            </a:r>
            <a:endParaRPr lang="en-US" altLang="ko-KR" sz="1400" spc="-1" dirty="0">
              <a:latin typeface="+mn-ea"/>
            </a:endParaRPr>
          </a:p>
          <a:p>
            <a:endParaRPr lang="en-US" altLang="ko-KR" sz="1400" spc="-1" dirty="0">
              <a:latin typeface="+mn-ea"/>
            </a:endParaRPr>
          </a:p>
          <a:p>
            <a:r>
              <a:rPr lang="ko-KR" altLang="en-US" sz="1400" spc="-1" dirty="0">
                <a:latin typeface="+mn-ea"/>
              </a:rPr>
              <a:t> </a:t>
            </a:r>
            <a:endParaRPr lang="en-US" altLang="ko-KR" sz="1400" spc="-1" dirty="0">
              <a:latin typeface="+mn-ea"/>
            </a:endParaRPr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628" y="2896499"/>
            <a:ext cx="4531893" cy="2364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0" name="그룹 29"/>
          <p:cNvGrpSpPr/>
          <p:nvPr/>
        </p:nvGrpSpPr>
        <p:grpSpPr>
          <a:xfrm>
            <a:off x="7427495" y="1973179"/>
            <a:ext cx="336886" cy="3842084"/>
            <a:chOff x="7427495" y="1973179"/>
            <a:chExt cx="336886" cy="3842084"/>
          </a:xfrm>
        </p:grpSpPr>
        <p:cxnSp>
          <p:nvCxnSpPr>
            <p:cNvPr id="31" name="직선 연결선 30"/>
            <p:cNvCxnSpPr/>
            <p:nvPr/>
          </p:nvCxnSpPr>
          <p:spPr>
            <a:xfrm flipH="1">
              <a:off x="7427495" y="5815263"/>
              <a:ext cx="336886" cy="0"/>
            </a:xfrm>
            <a:prstGeom prst="line">
              <a:avLst/>
            </a:prstGeom>
            <a:ln w="38100" cmpd="sng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 flipV="1">
              <a:off x="7427495" y="1973180"/>
              <a:ext cx="0" cy="3842083"/>
            </a:xfrm>
            <a:prstGeom prst="line">
              <a:avLst/>
            </a:prstGeom>
            <a:ln w="38100">
              <a:solidFill>
                <a:srgbClr val="86C33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화살표 연결선 32"/>
            <p:cNvCxnSpPr/>
            <p:nvPr/>
          </p:nvCxnSpPr>
          <p:spPr>
            <a:xfrm>
              <a:off x="7427495" y="1973179"/>
              <a:ext cx="336886" cy="0"/>
            </a:xfrm>
            <a:prstGeom prst="straightConnector1">
              <a:avLst/>
            </a:prstGeom>
            <a:ln w="38100">
              <a:solidFill>
                <a:srgbClr val="86C33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A20EEC1-764A-4C42-89B3-7E450716ACDD}"/>
              </a:ext>
            </a:extLst>
          </p:cNvPr>
          <p:cNvSpPr/>
          <p:nvPr/>
        </p:nvSpPr>
        <p:spPr>
          <a:xfrm flipH="1">
            <a:off x="354757" y="812539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655606" y="1183499"/>
            <a:ext cx="10805140" cy="5418558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왼쪽 중괄호 22">
            <a:extLst>
              <a:ext uri="{FF2B5EF4-FFF2-40B4-BE49-F238E27FC236}">
                <a16:creationId xmlns:a16="http://schemas.microsoft.com/office/drawing/2014/main" id="{35588C0A-7592-4CB7-80A7-FADF2CEC6C4E}"/>
              </a:ext>
            </a:extLst>
          </p:cNvPr>
          <p:cNvSpPr/>
          <p:nvPr/>
        </p:nvSpPr>
        <p:spPr>
          <a:xfrm>
            <a:off x="5425413" y="2153155"/>
            <a:ext cx="246263" cy="3479246"/>
          </a:xfrm>
          <a:prstGeom prst="leftBrace">
            <a:avLst>
              <a:gd name="adj1" fmla="val 8841"/>
              <a:gd name="adj2" fmla="val 73026"/>
            </a:avLst>
          </a:prstGeom>
          <a:ln w="25400">
            <a:solidFill>
              <a:srgbClr val="86C3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B2BF546-4689-4D68-9817-78E766DE7E6B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개선안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/>
          <p:cNvSpPr/>
          <p:nvPr/>
        </p:nvSpPr>
        <p:spPr>
          <a:xfrm>
            <a:off x="358587" y="700794"/>
            <a:ext cx="62374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>
                <a:latin typeface="+mn-ea"/>
              </a:rPr>
              <a:t>공급사 별 영업이익에 기반한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공급사 평가지표를 설정</a:t>
            </a:r>
            <a:endParaRPr lang="en-US" altLang="ko-KR" sz="1600" b="1" dirty="0">
              <a:solidFill>
                <a:srgbClr val="CA6F06"/>
              </a:solidFill>
              <a:latin typeface="+mn-ea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3985767" y="2109421"/>
            <a:ext cx="1626996" cy="31694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평가 결과표</a:t>
            </a:r>
          </a:p>
        </p:txBody>
      </p:sp>
      <p:sp>
        <p:nvSpPr>
          <p:cNvPr id="56" name="직사각형 55"/>
          <p:cNvSpPr/>
          <p:nvPr/>
        </p:nvSpPr>
        <p:spPr>
          <a:xfrm>
            <a:off x="1081733" y="2135415"/>
            <a:ext cx="1630099" cy="29094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평가지표</a:t>
            </a:r>
          </a:p>
        </p:txBody>
      </p:sp>
      <p:sp>
        <p:nvSpPr>
          <p:cNvPr id="57" name="직사각형 56"/>
          <p:cNvSpPr/>
          <p:nvPr/>
        </p:nvSpPr>
        <p:spPr>
          <a:xfrm>
            <a:off x="700560" y="2523991"/>
            <a:ext cx="2392446" cy="17147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공급사별 영업이익</a:t>
            </a:r>
            <a:endParaRPr lang="en-US" altLang="ko-KR" sz="12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endParaRPr lang="en-US" altLang="ko-KR" sz="12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=</a:t>
            </a:r>
          </a:p>
          <a:p>
            <a:pPr algn="ctr"/>
            <a:endParaRPr lang="en-US" altLang="ko-KR" sz="12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</a:t>
            </a: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상품판매가</a:t>
            </a: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-</a:t>
            </a: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공급원가</a:t>
            </a: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) x</a:t>
            </a: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판매량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426433" y="5216592"/>
            <a:ext cx="5571876" cy="869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buFont typeface="Arial" pitchFamily="34" charset="0"/>
              <a:buChar char="•"/>
            </a:pP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높은 순위의 회사와의 계약 유지</a:t>
            </a:r>
            <a:endParaRPr lang="en-US" altLang="ko-KR" sz="12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171450" indent="-171450" algn="just">
              <a:buFont typeface="Arial" pitchFamily="34" charset="0"/>
              <a:buChar char="•"/>
            </a:pP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낮은 순위의 회사와는 이익 부진의</a:t>
            </a: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</a:t>
            </a: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상세 원인 파악 및 </a:t>
            </a: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</a:t>
            </a: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계약 유지 여부 결정</a:t>
            </a:r>
            <a:endParaRPr lang="en-US" altLang="ko-KR" sz="12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171450" indent="-171450" algn="just">
              <a:buFont typeface="Arial" pitchFamily="34" charset="0"/>
              <a:buChar char="•"/>
            </a:pP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계약 파기 결정시 남은 재고는 사은품으로 고객유지를 위해 증정</a:t>
            </a:r>
          </a:p>
        </p:txBody>
      </p:sp>
      <p:sp>
        <p:nvSpPr>
          <p:cNvPr id="59" name="직사각형 58"/>
          <p:cNvSpPr/>
          <p:nvPr/>
        </p:nvSpPr>
        <p:spPr>
          <a:xfrm>
            <a:off x="2192024" y="4797468"/>
            <a:ext cx="2030686" cy="28292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개선책</a:t>
            </a:r>
          </a:p>
        </p:txBody>
      </p:sp>
      <p:graphicFrame>
        <p:nvGraphicFramePr>
          <p:cNvPr id="60" name="표 59"/>
          <p:cNvGraphicFramePr>
            <a:graphicFrameLocks noGrp="1"/>
          </p:cNvGraphicFramePr>
          <p:nvPr/>
        </p:nvGraphicFramePr>
        <p:xfrm>
          <a:off x="3985767" y="2562560"/>
          <a:ext cx="1626996" cy="16804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09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37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0116"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순위</a:t>
                      </a:r>
                    </a:p>
                  </a:txBody>
                  <a:tcPr>
                    <a:lnL w="635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회사</a:t>
                      </a:r>
                    </a:p>
                  </a:txBody>
                  <a:tcPr>
                    <a:lnL w="635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영업이익</a:t>
                      </a:r>
                    </a:p>
                  </a:txBody>
                  <a:tcPr>
                    <a:lnL w="635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769"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32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억</a:t>
                      </a: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769"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18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억</a:t>
                      </a: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769"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7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억</a:t>
                      </a: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6242212" y="1083948"/>
            <a:ext cx="6213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판매량 높은 지역에 물류 창고 증설을 통해 배송 지연 문제 해결</a:t>
            </a:r>
            <a:endParaRPr lang="en-US" altLang="ko-KR" sz="14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7DCF71D9-786B-464A-AC2D-1491AFF98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4821" y="2054005"/>
            <a:ext cx="4590684" cy="4407628"/>
          </a:xfrm>
          <a:prstGeom prst="rect">
            <a:avLst/>
          </a:prstGeom>
        </p:spPr>
      </p:pic>
      <p:sp>
        <p:nvSpPr>
          <p:cNvPr id="67" name="직사각형 66"/>
          <p:cNvSpPr/>
          <p:nvPr/>
        </p:nvSpPr>
        <p:spPr>
          <a:xfrm>
            <a:off x="9133565" y="2997213"/>
            <a:ext cx="17845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latin typeface="나눔스퀘어"/>
                <a:ea typeface="+mj-ea"/>
              </a:rPr>
              <a:t>&lt;&lt;&lt;</a:t>
            </a:r>
            <a:r>
              <a:rPr lang="en-US" altLang="ko-KR" sz="1200" b="1" dirty="0">
                <a:latin typeface="나눔스퀘어"/>
                <a:ea typeface="+mj-ea"/>
              </a:rPr>
              <a:t> </a:t>
            </a:r>
            <a:r>
              <a:rPr lang="ko-KR" altLang="en-US" sz="1200" b="1" dirty="0">
                <a:latin typeface="나눔스퀘어"/>
                <a:ea typeface="+mj-ea"/>
              </a:rPr>
              <a:t>평택 물류 창고 </a:t>
            </a:r>
          </a:p>
        </p:txBody>
      </p:sp>
      <p:sp>
        <p:nvSpPr>
          <p:cNvPr id="72" name="직사각형 71"/>
          <p:cNvSpPr/>
          <p:nvPr/>
        </p:nvSpPr>
        <p:spPr>
          <a:xfrm>
            <a:off x="6529731" y="692272"/>
            <a:ext cx="76611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경상권 </a:t>
            </a:r>
            <a:r>
              <a:rPr lang="ko-KR" altLang="en-US" sz="1600" b="1" dirty="0" err="1">
                <a:solidFill>
                  <a:srgbClr val="CA6F06"/>
                </a:solidFill>
                <a:latin typeface="+mn-ea"/>
              </a:rPr>
              <a:t>물류허브화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 전략</a:t>
            </a:r>
            <a:r>
              <a:rPr lang="ko-KR" altLang="en-US" sz="1600" b="1" dirty="0">
                <a:latin typeface="+mn-ea"/>
              </a:rPr>
              <a:t>으로 장기적인 경쟁 우위 선점</a:t>
            </a:r>
            <a:endParaRPr lang="en-US" altLang="ko-KR" sz="1600" b="1" dirty="0">
              <a:latin typeface="+mn-ea"/>
            </a:endParaRPr>
          </a:p>
        </p:txBody>
      </p:sp>
      <p:sp>
        <p:nvSpPr>
          <p:cNvPr id="74" name="모서리가 둥근 직사각형 73"/>
          <p:cNvSpPr/>
          <p:nvPr/>
        </p:nvSpPr>
        <p:spPr>
          <a:xfrm>
            <a:off x="251565" y="1759825"/>
            <a:ext cx="5886548" cy="4711043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5A20EEC1-764A-4C42-89B3-7E450716ACDD}"/>
              </a:ext>
            </a:extLst>
          </p:cNvPr>
          <p:cNvSpPr/>
          <p:nvPr/>
        </p:nvSpPr>
        <p:spPr>
          <a:xfrm flipH="1">
            <a:off x="249742" y="732032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5A20EEC1-764A-4C42-89B3-7E450716ACDD}"/>
              </a:ext>
            </a:extLst>
          </p:cNvPr>
          <p:cNvSpPr/>
          <p:nvPr/>
        </p:nvSpPr>
        <p:spPr>
          <a:xfrm flipH="1">
            <a:off x="6296854" y="736162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242212" y="1415290"/>
            <a:ext cx="6213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효율적 배송을 통한 고객의 배송 관련 </a:t>
            </a: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VOC 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해결</a:t>
            </a:r>
            <a:endParaRPr lang="en-US" altLang="ko-KR" sz="14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496092" y="5845752"/>
            <a:ext cx="5429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*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대구지역이 서울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경기 지역의 판매량 합산보다 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r"/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높은 판매량을 기록하고 있으나 물류창고는 평택에만 존재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49742" y="1062913"/>
            <a:ext cx="5886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+mn-ea"/>
              </a:rPr>
              <a:t>각 업체에 대해 분기 별 평가를 수행하여 실적이 부진한 </a:t>
            </a:r>
            <a:r>
              <a:rPr lang="ko-KR" altLang="en-US" sz="1400" b="1" dirty="0" err="1">
                <a:latin typeface="+mn-ea"/>
              </a:rPr>
              <a:t>공급사</a:t>
            </a:r>
            <a:r>
              <a:rPr lang="ko-KR" altLang="en-US" sz="1400" b="1" dirty="0">
                <a:latin typeface="+mn-ea"/>
              </a:rPr>
              <a:t> 관리 </a:t>
            </a:r>
            <a:endParaRPr lang="en-US" altLang="ko-KR" sz="1400" b="1" dirty="0">
              <a:latin typeface="+mn-ea"/>
            </a:endParaRPr>
          </a:p>
          <a:p>
            <a:endParaRPr lang="ko-KR" altLang="en-US" dirty="0"/>
          </a:p>
        </p:txBody>
      </p:sp>
      <p:sp>
        <p:nvSpPr>
          <p:cNvPr id="79" name="모서리가 둥근 직사각형 78"/>
          <p:cNvSpPr/>
          <p:nvPr/>
        </p:nvSpPr>
        <p:spPr>
          <a:xfrm>
            <a:off x="6274818" y="1759825"/>
            <a:ext cx="5613536" cy="4701808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오른쪽 화살표 24"/>
          <p:cNvSpPr/>
          <p:nvPr/>
        </p:nvSpPr>
        <p:spPr>
          <a:xfrm>
            <a:off x="3199974" y="2990188"/>
            <a:ext cx="614271" cy="876300"/>
          </a:xfrm>
          <a:prstGeom prst="rightArrow">
            <a:avLst/>
          </a:prstGeom>
          <a:solidFill>
            <a:schemeClr val="bg1"/>
          </a:solidFill>
          <a:ln>
            <a:solidFill>
              <a:srgbClr val="D29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왼쪽 중괄호 79"/>
          <p:cNvSpPr/>
          <p:nvPr/>
        </p:nvSpPr>
        <p:spPr>
          <a:xfrm rot="16200000">
            <a:off x="2941568" y="1772591"/>
            <a:ext cx="531598" cy="539916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6336165-1B4A-4290-959E-3931F23EB839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개선안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114537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29D5C404-8448-438C-84EB-714138916C5F}"/>
              </a:ext>
            </a:extLst>
          </p:cNvPr>
          <p:cNvGrpSpPr/>
          <p:nvPr/>
        </p:nvGrpSpPr>
        <p:grpSpPr>
          <a:xfrm>
            <a:off x="1864255" y="1011248"/>
            <a:ext cx="4238717" cy="2438773"/>
            <a:chOff x="1864255" y="1341991"/>
            <a:chExt cx="4238717" cy="2438773"/>
          </a:xfrm>
        </p:grpSpPr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E125F655-C302-4F80-BF1E-542CC0965A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6596"/>
            <a:stretch/>
          </p:blipFill>
          <p:spPr>
            <a:xfrm>
              <a:off x="1870776" y="1341991"/>
              <a:ext cx="4232196" cy="2438773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166BACF-D6F4-46AE-9A3C-EB6698B08B6A}"/>
                </a:ext>
              </a:extLst>
            </p:cNvPr>
            <p:cNvSpPr txBox="1"/>
            <p:nvPr/>
          </p:nvSpPr>
          <p:spPr>
            <a:xfrm>
              <a:off x="1864255" y="1465818"/>
              <a:ext cx="334505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DC04E0AB-DF58-406C-836F-98F22B3975C0}"/>
              </a:ext>
            </a:extLst>
          </p:cNvPr>
          <p:cNvGrpSpPr/>
          <p:nvPr/>
        </p:nvGrpSpPr>
        <p:grpSpPr>
          <a:xfrm>
            <a:off x="6590393" y="1060704"/>
            <a:ext cx="3730831" cy="2232522"/>
            <a:chOff x="6596914" y="1300323"/>
            <a:chExt cx="3730831" cy="2232522"/>
          </a:xfrm>
        </p:grpSpPr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0D612492-1E3B-46D3-8F72-7A33688DB4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3404"/>
            <a:stretch/>
          </p:blipFill>
          <p:spPr>
            <a:xfrm>
              <a:off x="6596914" y="1347197"/>
              <a:ext cx="3730831" cy="2185648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7370D82-F280-40D8-ABC5-D3AA3A9AAB50}"/>
                </a:ext>
              </a:extLst>
            </p:cNvPr>
            <p:cNvSpPr txBox="1"/>
            <p:nvPr/>
          </p:nvSpPr>
          <p:spPr>
            <a:xfrm>
              <a:off x="6834406" y="1300323"/>
              <a:ext cx="334505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3B6F2BD-C174-458E-B33B-AA5C0F489DBB}"/>
              </a:ext>
            </a:extLst>
          </p:cNvPr>
          <p:cNvSpPr/>
          <p:nvPr/>
        </p:nvSpPr>
        <p:spPr>
          <a:xfrm>
            <a:off x="841421" y="1167710"/>
            <a:ext cx="50626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+mn-ea"/>
              </a:rPr>
              <a:t>신규 고객 유치를 위한 마케팅</a:t>
            </a:r>
            <a:r>
              <a:rPr lang="en-US" altLang="ko-KR" sz="1400" b="1" dirty="0">
                <a:latin typeface="+mn-ea"/>
              </a:rPr>
              <a:t> </a:t>
            </a:r>
            <a:r>
              <a:rPr lang="ko-KR" altLang="en-US" sz="1400" b="1" dirty="0">
                <a:latin typeface="+mn-ea"/>
              </a:rPr>
              <a:t>및</a:t>
            </a:r>
            <a:r>
              <a:rPr lang="en-US" altLang="ko-KR" sz="1400" b="1" dirty="0">
                <a:latin typeface="+mn-ea"/>
              </a:rPr>
              <a:t> </a:t>
            </a:r>
            <a:r>
              <a:rPr lang="ko-KR" altLang="en-US" sz="1400" b="1" dirty="0">
                <a:latin typeface="+mn-ea"/>
              </a:rPr>
              <a:t>재고관리 역량 강화 필요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403FA0BD-E07D-48AD-AB02-5D7082356EBC}"/>
              </a:ext>
            </a:extLst>
          </p:cNvPr>
          <p:cNvSpPr txBox="1"/>
          <p:nvPr/>
        </p:nvSpPr>
        <p:spPr>
          <a:xfrm>
            <a:off x="473251" y="735068"/>
            <a:ext cx="12247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코로나 </a:t>
            </a:r>
            <a:r>
              <a:rPr lang="en-US" altLang="ko-KR" sz="1600" b="1" dirty="0">
                <a:latin typeface="+mn-ea"/>
              </a:rPr>
              <a:t>19</a:t>
            </a:r>
            <a:r>
              <a:rPr lang="ko-KR" altLang="en-US" sz="1600" b="1" dirty="0">
                <a:latin typeface="+mn-ea"/>
              </a:rPr>
              <a:t>의 확산 및 </a:t>
            </a:r>
            <a:r>
              <a:rPr lang="ko-KR" altLang="en-US" sz="1600" b="1" dirty="0" err="1">
                <a:latin typeface="+mn-ea"/>
              </a:rPr>
              <a:t>간편식</a:t>
            </a:r>
            <a:r>
              <a:rPr lang="ko-KR" altLang="en-US" sz="1600" b="1" dirty="0">
                <a:latin typeface="+mn-ea"/>
              </a:rPr>
              <a:t> 선호도 증가로 인해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비대면 소비가 활발</a:t>
            </a:r>
            <a:r>
              <a:rPr lang="ko-KR" altLang="en-US" sz="1600" b="1" dirty="0">
                <a:latin typeface="+mn-ea"/>
              </a:rPr>
              <a:t>해지고 있으며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이에 부합하는 마케팅 전략 수립 필요</a:t>
            </a:r>
            <a:endParaRPr lang="en-US" altLang="ko-KR" sz="1600" b="1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654D3E-C6CE-438A-BD1E-D3E550760782}"/>
              </a:ext>
            </a:extLst>
          </p:cNvPr>
          <p:cNvSpPr txBox="1"/>
          <p:nvPr/>
        </p:nvSpPr>
        <p:spPr>
          <a:xfrm>
            <a:off x="543115" y="3673702"/>
            <a:ext cx="11715369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>
                <a:latin typeface="+mn-ea"/>
              </a:rPr>
              <a:t>많은 기업들이 친환경 기술에 투자를 아끼지 않는 상황으로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정부의 환경 규제가 심화</a:t>
            </a:r>
            <a:r>
              <a:rPr lang="ko-KR" altLang="en-US" sz="1600" b="1" dirty="0">
                <a:latin typeface="+mn-ea"/>
              </a:rPr>
              <a:t>됨에 따라 친환경 제품의 판매 확대가 </a:t>
            </a:r>
            <a:endParaRPr lang="en-US" altLang="ko-KR" sz="1600" b="1" dirty="0">
              <a:latin typeface="+mn-ea"/>
            </a:endParaRPr>
          </a:p>
          <a:p>
            <a:pPr>
              <a:spcBef>
                <a:spcPts val="600"/>
              </a:spcBef>
            </a:pPr>
            <a:r>
              <a:rPr lang="ko-KR" altLang="en-US" sz="1600" b="1" dirty="0">
                <a:latin typeface="+mn-ea"/>
              </a:rPr>
              <a:t>시급함</a:t>
            </a:r>
            <a:endParaRPr lang="en-US" altLang="ko-KR" sz="1600" b="1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EB9C8E-B932-4514-AF21-F2DDEF733520}"/>
              </a:ext>
            </a:extLst>
          </p:cNvPr>
          <p:cNvSpPr txBox="1"/>
          <p:nvPr/>
        </p:nvSpPr>
        <p:spPr>
          <a:xfrm>
            <a:off x="1084172" y="6161863"/>
            <a:ext cx="6084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>
                <a:latin typeface="+mn-ea"/>
              </a:rPr>
              <a:t>정부의 일회용품 규제 내역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22DDBBA4-F56D-4110-A157-7B76DA53A8AD}"/>
              </a:ext>
            </a:extLst>
          </p:cNvPr>
          <p:cNvGraphicFramePr>
            <a:graphicFrameLocks noGrp="1"/>
          </p:cNvGraphicFramePr>
          <p:nvPr/>
        </p:nvGraphicFramePr>
        <p:xfrm>
          <a:off x="1069603" y="4791028"/>
          <a:ext cx="6099242" cy="119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007">
                  <a:extLst>
                    <a:ext uri="{9D8B030D-6E8A-4147-A177-3AD203B41FA5}">
                      <a16:colId xmlns:a16="http://schemas.microsoft.com/office/drawing/2014/main" val="3223673889"/>
                    </a:ext>
                  </a:extLst>
                </a:gridCol>
                <a:gridCol w="1587204">
                  <a:extLst>
                    <a:ext uri="{9D8B030D-6E8A-4147-A177-3AD203B41FA5}">
                      <a16:colId xmlns:a16="http://schemas.microsoft.com/office/drawing/2014/main" val="3855935822"/>
                    </a:ext>
                  </a:extLst>
                </a:gridCol>
                <a:gridCol w="1647865">
                  <a:extLst>
                    <a:ext uri="{9D8B030D-6E8A-4147-A177-3AD203B41FA5}">
                      <a16:colId xmlns:a16="http://schemas.microsoft.com/office/drawing/2014/main" val="920588959"/>
                    </a:ext>
                  </a:extLst>
                </a:gridCol>
                <a:gridCol w="1637166">
                  <a:extLst>
                    <a:ext uri="{9D8B030D-6E8A-4147-A177-3AD203B41FA5}">
                      <a16:colId xmlns:a16="http://schemas.microsoft.com/office/drawing/2014/main" val="26545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대상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2020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2021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2030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48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식기류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자발적 협약 감량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사용금지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4527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용기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접시류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자발적 협약을 통해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다회용기 시범사업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종이 등 친환경 소재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대체 유도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종류별 재질 단일화 </a:t>
                      </a:r>
                      <a:endParaRPr lang="en-US" altLang="ko-KR" sz="1200" b="1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또는 다회용기 사용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244128"/>
                  </a:ext>
                </a:extLst>
              </a:tr>
            </a:tbl>
          </a:graphicData>
        </a:graphic>
      </p:graphicFrame>
      <p:pic>
        <p:nvPicPr>
          <p:cNvPr id="19" name="그림 18">
            <a:extLst>
              <a:ext uri="{FF2B5EF4-FFF2-40B4-BE49-F238E27FC236}">
                <a16:creationId xmlns:a16="http://schemas.microsoft.com/office/drawing/2014/main" id="{38033EF3-EB59-4998-9CFB-D4C5205D98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081"/>
          <a:stretch/>
        </p:blipFill>
        <p:spPr>
          <a:xfrm>
            <a:off x="7516729" y="4436562"/>
            <a:ext cx="3475529" cy="2117063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700402" y="1107578"/>
            <a:ext cx="10805140" cy="2490801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700402" y="4338948"/>
            <a:ext cx="10805140" cy="2301128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액자 14"/>
          <p:cNvSpPr/>
          <p:nvPr/>
        </p:nvSpPr>
        <p:spPr>
          <a:xfrm>
            <a:off x="5456365" y="4781269"/>
            <a:ext cx="1778716" cy="1208639"/>
          </a:xfrm>
          <a:prstGeom prst="frame">
            <a:avLst>
              <a:gd name="adj1" fmla="val 450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F64CE2F-02C8-4E20-BB95-4E6CA164746C}"/>
              </a:ext>
            </a:extLst>
          </p:cNvPr>
          <p:cNvSpPr/>
          <p:nvPr/>
        </p:nvSpPr>
        <p:spPr>
          <a:xfrm flipH="1">
            <a:off x="335615" y="776568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D1261E6-0E12-4B9D-AE03-85A422F64C04}"/>
              </a:ext>
            </a:extLst>
          </p:cNvPr>
          <p:cNvSpPr/>
          <p:nvPr/>
        </p:nvSpPr>
        <p:spPr>
          <a:xfrm flipH="1">
            <a:off x="335615" y="3870571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40AD1E-3894-43C1-8000-52C9194415C1}"/>
              </a:ext>
            </a:extLst>
          </p:cNvPr>
          <p:cNvSpPr txBox="1"/>
          <p:nvPr/>
        </p:nvSpPr>
        <p:spPr>
          <a:xfrm>
            <a:off x="1864255" y="3223199"/>
            <a:ext cx="4231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&lt;</a:t>
            </a:r>
            <a:r>
              <a:rPr lang="ko-KR" altLang="en-US" sz="1400" dirty="0"/>
              <a:t>코로나 </a:t>
            </a:r>
            <a:r>
              <a:rPr lang="en-US" altLang="ko-KR" sz="1400" dirty="0"/>
              <a:t>19 </a:t>
            </a:r>
            <a:r>
              <a:rPr lang="ko-KR" altLang="en-US" sz="1400" dirty="0"/>
              <a:t>이후 </a:t>
            </a:r>
            <a:r>
              <a:rPr lang="ko-KR" altLang="en-US" sz="1400" dirty="0" err="1"/>
              <a:t>비대면</a:t>
            </a:r>
            <a:r>
              <a:rPr lang="ko-KR" altLang="en-US" sz="1400" dirty="0"/>
              <a:t> 소비 증가 경향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BDABFF-773C-4B8E-827E-4CD2E1DF8B2F}"/>
              </a:ext>
            </a:extLst>
          </p:cNvPr>
          <p:cNvSpPr txBox="1"/>
          <p:nvPr/>
        </p:nvSpPr>
        <p:spPr>
          <a:xfrm>
            <a:off x="6596914" y="3223198"/>
            <a:ext cx="3730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&lt;</a:t>
            </a:r>
            <a:r>
              <a:rPr lang="ko-KR" altLang="en-US" sz="1400" dirty="0"/>
              <a:t>코로나 </a:t>
            </a:r>
            <a:r>
              <a:rPr lang="en-US" altLang="ko-KR" sz="1400" dirty="0"/>
              <a:t>19 </a:t>
            </a:r>
            <a:r>
              <a:rPr lang="ko-KR" altLang="en-US" sz="1400" dirty="0"/>
              <a:t>사태 후 배달 주문 포장 증가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FD5786-05DD-40A3-8A8B-98BC36C8B241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추진현황 및 개선기회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72437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다이어그램 35">
            <a:extLst>
              <a:ext uri="{FF2B5EF4-FFF2-40B4-BE49-F238E27FC236}">
                <a16:creationId xmlns:a16="http://schemas.microsoft.com/office/drawing/2014/main" id="{C02B7CE7-7FAF-43B8-9ADF-8FB1A27EE28B}"/>
              </a:ext>
            </a:extLst>
          </p:cNvPr>
          <p:cNvGraphicFramePr/>
          <p:nvPr/>
        </p:nvGraphicFramePr>
        <p:xfrm>
          <a:off x="6132728" y="1666611"/>
          <a:ext cx="5261877" cy="1125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46CCFC39-3A6E-43EA-A71F-4E5AE52533F0}"/>
              </a:ext>
            </a:extLst>
          </p:cNvPr>
          <p:cNvSpPr txBox="1"/>
          <p:nvPr/>
        </p:nvSpPr>
        <p:spPr>
          <a:xfrm>
            <a:off x="688680" y="815700"/>
            <a:ext cx="1099830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>
                <a:latin typeface="+mn-ea"/>
              </a:rPr>
              <a:t>최근 생산 및 유통시스템을 통합한 형태의 비즈니스 구조를 구축하여 거래비용을 줄이는 기업적 수요가 증가하는 추세</a:t>
            </a:r>
            <a:endParaRPr lang="en-US" altLang="ko-KR" sz="1600" b="1" dirty="0">
              <a:latin typeface="+mn-ea"/>
            </a:endParaRPr>
          </a:p>
          <a:p>
            <a:pPr>
              <a:spcBef>
                <a:spcPts val="600"/>
              </a:spcBef>
            </a:pPr>
            <a:r>
              <a:rPr lang="ko-KR" altLang="en-US" sz="1600" b="1" dirty="0" err="1">
                <a:solidFill>
                  <a:srgbClr val="CA6F06"/>
                </a:solidFill>
                <a:latin typeface="+mn-ea"/>
              </a:rPr>
              <a:t>통합형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 비즈니스 벤치마킹</a:t>
            </a:r>
            <a:r>
              <a:rPr lang="ko-KR" altLang="en-US" sz="1600" b="1" dirty="0">
                <a:latin typeface="+mn-ea"/>
              </a:rPr>
              <a:t>을 통하여 </a:t>
            </a:r>
            <a:r>
              <a:rPr lang="ko-KR" altLang="en-US" sz="1600" b="1" dirty="0">
                <a:solidFill>
                  <a:srgbClr val="CA6F06"/>
                </a:solidFill>
                <a:latin typeface="+mn-ea"/>
              </a:rPr>
              <a:t>물류 프로세스 개선과 배송 지연 문제 해결 필요</a:t>
            </a:r>
            <a:endParaRPr lang="en-US" altLang="ko-KR" sz="1600" b="1" dirty="0">
              <a:solidFill>
                <a:srgbClr val="CA6F06"/>
              </a:solidFill>
              <a:latin typeface="+mn-ea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688680" y="1562322"/>
            <a:ext cx="10805140" cy="4931345"/>
          </a:xfrm>
          <a:prstGeom prst="roundRect">
            <a:avLst>
              <a:gd name="adj" fmla="val 3599"/>
            </a:avLst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965168" y="1952854"/>
          <a:ext cx="5011103" cy="125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389">
                  <a:extLst>
                    <a:ext uri="{9D8B030D-6E8A-4147-A177-3AD203B41FA5}">
                      <a16:colId xmlns:a16="http://schemas.microsoft.com/office/drawing/2014/main" val="815377993"/>
                    </a:ext>
                  </a:extLst>
                </a:gridCol>
                <a:gridCol w="3388714">
                  <a:extLst>
                    <a:ext uri="{9D8B030D-6E8A-4147-A177-3AD203B41FA5}">
                      <a16:colId xmlns:a16="http://schemas.microsoft.com/office/drawing/2014/main" val="2526040083"/>
                    </a:ext>
                  </a:extLst>
                </a:gridCol>
              </a:tblGrid>
              <a:tr h="418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기업명</a:t>
                      </a:r>
                    </a:p>
                  </a:txBody>
                  <a:tcPr>
                    <a:lnL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시스템</a:t>
                      </a:r>
                    </a:p>
                  </a:txBody>
                  <a:tcPr>
                    <a:lnL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5E8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8095563"/>
                  </a:ext>
                </a:extLst>
              </a:tr>
              <a:tr h="418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자라</a:t>
                      </a: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제품 디자인 생산</a:t>
                      </a:r>
                      <a:r>
                        <a:rPr lang="en-US" altLang="ko-KR" sz="1200" dirty="0"/>
                        <a:t>,</a:t>
                      </a:r>
                      <a:r>
                        <a:rPr lang="en-US" altLang="ko-KR" sz="1200" baseline="0" dirty="0"/>
                        <a:t> </a:t>
                      </a:r>
                      <a:r>
                        <a:rPr lang="ko-KR" altLang="en-US" sz="1200" baseline="0" dirty="0"/>
                        <a:t>유통</a:t>
                      </a:r>
                      <a:r>
                        <a:rPr lang="en-US" altLang="ko-KR" sz="1200" baseline="0" dirty="0"/>
                        <a:t>, </a:t>
                      </a:r>
                      <a:r>
                        <a:rPr lang="ko-KR" altLang="en-US" sz="1200" baseline="0" dirty="0"/>
                        <a:t>판매를 </a:t>
                      </a:r>
                      <a:endParaRPr lang="en-US" altLang="ko-KR" sz="1200" baseline="0" dirty="0"/>
                    </a:p>
                    <a:p>
                      <a:pPr algn="ctr" latinLnBrk="1"/>
                      <a:r>
                        <a:rPr lang="ko-KR" altLang="en-US" sz="1200" baseline="0" dirty="0"/>
                        <a:t>본사에서 통합관리 </a:t>
                      </a:r>
                      <a:endParaRPr lang="en-US" altLang="ko-KR" sz="1200" baseline="0" dirty="0"/>
                    </a:p>
                    <a:p>
                      <a:pPr algn="ctr" latinLnBrk="1"/>
                      <a:r>
                        <a:rPr lang="ko-KR" altLang="en-US" sz="1200" baseline="0" dirty="0"/>
                        <a:t>이를 통해 거래비용 절감 </a:t>
                      </a:r>
                      <a:endParaRPr lang="ko-KR" altLang="en-US" sz="1200" dirty="0"/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7269"/>
                  </a:ext>
                </a:extLst>
              </a:tr>
              <a:tr h="418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아디다스</a:t>
                      </a:r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244696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164310" y="2631932"/>
            <a:ext cx="11757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본사의 디자이너들이 소비자의 수요 파악</a:t>
            </a:r>
            <a:r>
              <a:rPr lang="en-US" altLang="ko-KR" sz="1050" dirty="0"/>
              <a:t>, </a:t>
            </a:r>
            <a:r>
              <a:rPr lang="ko-KR" altLang="en-US" sz="1050" dirty="0"/>
              <a:t>상품 기획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380070" y="2631932"/>
            <a:ext cx="11757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상품의 수요</a:t>
            </a:r>
            <a:r>
              <a:rPr lang="en-US" altLang="ko-KR" sz="1050" dirty="0"/>
              <a:t>, </a:t>
            </a:r>
            <a:r>
              <a:rPr lang="ko-KR" altLang="en-US" sz="1050" dirty="0"/>
              <a:t>배송기간</a:t>
            </a:r>
            <a:r>
              <a:rPr lang="en-US" altLang="ko-KR" sz="1050" dirty="0"/>
              <a:t> </a:t>
            </a:r>
            <a:r>
              <a:rPr lang="ko-KR" altLang="en-US" sz="1050" dirty="0"/>
              <a:t>등을 고려하여</a:t>
            </a:r>
            <a:r>
              <a:rPr lang="en-US" altLang="ko-KR" sz="1050" dirty="0"/>
              <a:t>, </a:t>
            </a:r>
            <a:r>
              <a:rPr lang="ko-KR" altLang="en-US" sz="1050" dirty="0"/>
              <a:t>구매 및 생산량 계획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703896" y="2637831"/>
            <a:ext cx="11757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생산매니저에 </a:t>
            </a:r>
            <a:endParaRPr lang="en-US" altLang="ko-KR" sz="1050" dirty="0"/>
          </a:p>
          <a:p>
            <a:r>
              <a:rPr lang="ko-KR" altLang="en-US" sz="1050" dirty="0"/>
              <a:t>의해 </a:t>
            </a:r>
            <a:r>
              <a:rPr lang="en-US" altLang="ko-KR" sz="1050" dirty="0"/>
              <a:t>Just In Time </a:t>
            </a:r>
            <a:r>
              <a:rPr lang="ko-KR" altLang="en-US" sz="1050" dirty="0"/>
              <a:t>방식으로 생산 및 유통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60677" y="1676193"/>
            <a:ext cx="40641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* Just In Time : </a:t>
            </a:r>
            <a:r>
              <a:rPr lang="ko-KR" altLang="en-US" sz="1000" dirty="0"/>
              <a:t>재고를 남겨두지 않고 </a:t>
            </a:r>
            <a:r>
              <a:rPr lang="ko-KR" altLang="en-US" sz="1000" dirty="0" err="1"/>
              <a:t>입하재료를</a:t>
            </a:r>
            <a:r>
              <a:rPr lang="ko-KR" altLang="en-US" sz="1000" dirty="0"/>
              <a:t> 그대로 사용해 생산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959642" y="2643191"/>
            <a:ext cx="1144959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본사가 확보하고 있는 유통망을 통해 전세계 </a:t>
            </a:r>
            <a:r>
              <a:rPr lang="ko-KR" altLang="en-US" sz="1050" dirty="0" err="1"/>
              <a:t>공급망으로</a:t>
            </a:r>
            <a:r>
              <a:rPr lang="ko-KR" altLang="en-US" sz="1050" dirty="0"/>
              <a:t> </a:t>
            </a:r>
            <a:r>
              <a:rPr lang="en-US" altLang="ko-KR" sz="1050" dirty="0"/>
              <a:t>2</a:t>
            </a:r>
            <a:r>
              <a:rPr lang="ko-KR" altLang="en-US" sz="1050" dirty="0"/>
              <a:t>주이네 상품 판매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EB9C8E-B932-4514-AF21-F2DDEF733520}"/>
              </a:ext>
            </a:extLst>
          </p:cNvPr>
          <p:cNvSpPr txBox="1"/>
          <p:nvPr/>
        </p:nvSpPr>
        <p:spPr>
          <a:xfrm>
            <a:off x="567794" y="3527085"/>
            <a:ext cx="5791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 err="1">
                <a:latin typeface="+mn-ea"/>
              </a:rPr>
              <a:t>통합형</a:t>
            </a:r>
            <a:r>
              <a:rPr lang="ko-KR" altLang="en-US" sz="1400" dirty="0">
                <a:latin typeface="+mn-ea"/>
              </a:rPr>
              <a:t> 비즈니스 기업 사례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3108" y="4041995"/>
            <a:ext cx="3009667" cy="72703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143" y="5609639"/>
            <a:ext cx="4146694" cy="306438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835" y="4870673"/>
            <a:ext cx="4349310" cy="56041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74508" y="4078795"/>
            <a:ext cx="2925031" cy="138047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97238" y="5562926"/>
            <a:ext cx="3667125" cy="44767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DEB9C8E-B932-4514-AF21-F2DDEF733520}"/>
              </a:ext>
            </a:extLst>
          </p:cNvPr>
          <p:cNvSpPr txBox="1"/>
          <p:nvPr/>
        </p:nvSpPr>
        <p:spPr>
          <a:xfrm>
            <a:off x="1329159" y="6077275"/>
            <a:ext cx="9137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&lt;ZARA</a:t>
            </a:r>
            <a:r>
              <a:rPr lang="ko-KR" altLang="en-US" sz="1400" dirty="0">
                <a:latin typeface="+mn-ea"/>
              </a:rPr>
              <a:t>의 물류 프로세스 구축을 통한 기업 현황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DEB9C8E-B932-4514-AF21-F2DDEF733520}"/>
              </a:ext>
            </a:extLst>
          </p:cNvPr>
          <p:cNvSpPr txBox="1"/>
          <p:nvPr/>
        </p:nvSpPr>
        <p:spPr>
          <a:xfrm>
            <a:off x="5868065" y="3518337"/>
            <a:ext cx="5791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&lt;ZARA</a:t>
            </a:r>
            <a:r>
              <a:rPr lang="ko-KR" altLang="en-US" sz="1400" dirty="0">
                <a:latin typeface="+mn-ea"/>
              </a:rPr>
              <a:t>의 물류 프로세스</a:t>
            </a:r>
            <a:r>
              <a:rPr lang="en-US" altLang="ko-KR" sz="1400" dirty="0">
                <a:latin typeface="+mn-ea"/>
              </a:rPr>
              <a:t>&gt;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299" y="4636803"/>
            <a:ext cx="2441766" cy="1027139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A3EDBE3A-374A-48DD-BC4B-CCACB7AC3B5F}"/>
              </a:ext>
            </a:extLst>
          </p:cNvPr>
          <p:cNvSpPr/>
          <p:nvPr/>
        </p:nvSpPr>
        <p:spPr>
          <a:xfrm flipH="1">
            <a:off x="460914" y="894289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" name="왼쪽 중괄호 5">
            <a:extLst>
              <a:ext uri="{FF2B5EF4-FFF2-40B4-BE49-F238E27FC236}">
                <a16:creationId xmlns:a16="http://schemas.microsoft.com/office/drawing/2014/main" id="{6F71D357-6027-4595-89CB-EF1A3CD16303}"/>
              </a:ext>
            </a:extLst>
          </p:cNvPr>
          <p:cNvSpPr/>
          <p:nvPr/>
        </p:nvSpPr>
        <p:spPr>
          <a:xfrm>
            <a:off x="5793969" y="4444121"/>
            <a:ext cx="489139" cy="133800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3D1889C-FE03-48A6-B4BA-7D679C4B9A66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추진현황 및 개선기회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33741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850E451-80A3-4D1F-A7E7-3EA6F8C2E2D5}"/>
              </a:ext>
            </a:extLst>
          </p:cNvPr>
          <p:cNvSpPr txBox="1"/>
          <p:nvPr/>
        </p:nvSpPr>
        <p:spPr>
          <a:xfrm>
            <a:off x="688680" y="812328"/>
            <a:ext cx="12191999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/>
              <a:t>바쁜 현대사회 속 식사 시간 감소로 인해 빠르고 간편하게 먹고자 하는 </a:t>
            </a:r>
            <a:r>
              <a:rPr lang="en-US" altLang="ko-KR" sz="1600" b="1" dirty="0">
                <a:solidFill>
                  <a:srgbClr val="CA6F06"/>
                </a:solidFill>
              </a:rPr>
              <a:t>1</a:t>
            </a:r>
            <a:r>
              <a:rPr lang="ko-KR" altLang="en-US" sz="1600" b="1" dirty="0">
                <a:solidFill>
                  <a:srgbClr val="CA6F06"/>
                </a:solidFill>
              </a:rPr>
              <a:t>인 단위의 식사 주문량 증가</a:t>
            </a:r>
            <a:endParaRPr lang="en-US" altLang="ko-KR" sz="1600" b="1" dirty="0">
              <a:solidFill>
                <a:srgbClr val="CA6F06"/>
              </a:solidFill>
            </a:endParaRPr>
          </a:p>
          <a:p>
            <a:pPr>
              <a:spcBef>
                <a:spcPts val="600"/>
              </a:spcBef>
            </a:pPr>
            <a:r>
              <a:rPr lang="ko-KR" altLang="en-US" sz="1600" b="1" dirty="0"/>
              <a:t>→ </a:t>
            </a:r>
            <a:r>
              <a:rPr lang="ko-KR" altLang="en-US" sz="1600" b="1" dirty="0">
                <a:solidFill>
                  <a:srgbClr val="CA6F06"/>
                </a:solidFill>
              </a:rPr>
              <a:t>혼밥 전문 식당과 </a:t>
            </a:r>
            <a:r>
              <a:rPr lang="en-US" altLang="ko-KR" sz="1600" b="1" dirty="0">
                <a:solidFill>
                  <a:srgbClr val="CA6F06"/>
                </a:solidFill>
              </a:rPr>
              <a:t>1</a:t>
            </a:r>
            <a:r>
              <a:rPr lang="ko-KR" altLang="en-US" sz="1600" b="1" dirty="0">
                <a:solidFill>
                  <a:srgbClr val="CA6F06"/>
                </a:solidFill>
              </a:rPr>
              <a:t>인 도시락 업체를 타겟으로 한 마케팅 전략 수립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BB1B217-BE75-44C0-BE83-7857F2B97577}"/>
              </a:ext>
            </a:extLst>
          </p:cNvPr>
          <p:cNvGrpSpPr/>
          <p:nvPr/>
        </p:nvGrpSpPr>
        <p:grpSpPr>
          <a:xfrm>
            <a:off x="1268077" y="1908282"/>
            <a:ext cx="4943475" cy="3796536"/>
            <a:chOff x="613030" y="1607448"/>
            <a:chExt cx="4943475" cy="3796536"/>
          </a:xfrm>
        </p:grpSpPr>
        <p:pic>
          <p:nvPicPr>
            <p:cNvPr id="5126" name="Picture 6" descr="https://lh5.googleusercontent.com/f7gnqIlUlmZeWOTFeOGNaSWZcmIa-XD4Kxc7yoa8hceJy7xf2mc9Hrdx9DG3MzZkX_Jug_72mB8-GMb2uBdhbdwGVXneqaAixpHDbpIz-dQW7xSxLoqvHBANo4_XIztOyeErrJl1CfE">
              <a:extLst>
                <a:ext uri="{FF2B5EF4-FFF2-40B4-BE49-F238E27FC236}">
                  <a16:creationId xmlns:a16="http://schemas.microsoft.com/office/drawing/2014/main" id="{AC38038E-62BC-4DD7-82DC-AC40141733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3030" y="2060709"/>
              <a:ext cx="4943475" cy="3343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B7A95A7-8DC6-43D3-8A32-2E7649B49AED}"/>
                </a:ext>
              </a:extLst>
            </p:cNvPr>
            <p:cNvSpPr/>
            <p:nvPr/>
          </p:nvSpPr>
          <p:spPr>
            <a:xfrm>
              <a:off x="1709736" y="1607448"/>
              <a:ext cx="314768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 </a:t>
              </a:r>
              <a:r>
                <a:rPr lang="en-US" altLang="ko-KR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&lt;</a:t>
              </a:r>
              <a:r>
                <a:rPr lang="ko-KR" altLang="en-US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요기요 </a:t>
              </a:r>
              <a:r>
                <a:rPr lang="en-US" altLang="ko-KR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1</a:t>
              </a:r>
              <a:r>
                <a:rPr lang="ko-KR" altLang="en-US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인 주문 증가율</a:t>
              </a:r>
              <a:r>
                <a:rPr lang="en-US" altLang="ko-KR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&gt;</a:t>
              </a:r>
              <a:endParaRPr lang="ko-KR" altLang="en-US" sz="1600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16DA724-0AE1-4B6F-9BC5-CF8928572ED7}"/>
                </a:ext>
              </a:extLst>
            </p:cNvPr>
            <p:cNvSpPr/>
            <p:nvPr/>
          </p:nvSpPr>
          <p:spPr>
            <a:xfrm>
              <a:off x="941450" y="1943172"/>
              <a:ext cx="153657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algun Gothic" panose="020B0503020000020004" pitchFamily="50" charset="-127"/>
                  <a:ea typeface="Malgun Gothic" panose="020B0503020000020004" pitchFamily="50" charset="-127"/>
                </a:rPr>
                <a:t>(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algun Gothic" panose="020B0503020000020004" pitchFamily="50" charset="-127"/>
                  <a:ea typeface="Malgun Gothic" panose="020B0503020000020004" pitchFamily="50" charset="-127"/>
                </a:rPr>
                <a:t>출처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algun Gothic" panose="020B0503020000020004" pitchFamily="50" charset="-127"/>
                  <a:ea typeface="Malgun Gothic" panose="020B0503020000020004" pitchFamily="50" charset="-127"/>
                </a:rPr>
                <a:t>: 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algun Gothic" panose="020B0503020000020004" pitchFamily="50" charset="-127"/>
                  <a:ea typeface="Malgun Gothic" panose="020B0503020000020004" pitchFamily="50" charset="-127"/>
                </a:rPr>
                <a:t>한국경제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algun Gothic" panose="020B0503020000020004" pitchFamily="50" charset="-127"/>
                  <a:ea typeface="Malgun Gothic" panose="020B0503020000020004" pitchFamily="50" charset="-127"/>
                </a:rPr>
                <a:t>)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algun Gothic" panose="020B0503020000020004" pitchFamily="50" charset="-127"/>
                  <a:ea typeface="Malgun Gothic" panose="020B0503020000020004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algun Gothic" panose="020B0503020000020004" pitchFamily="50" charset="-127"/>
                  <a:ea typeface="Malgun Gothic" panose="020B0503020000020004" pitchFamily="50" charset="-127"/>
                </a:rPr>
                <a:t> 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0100B06F-D712-4363-93C3-0DF92D1C8BA9}"/>
              </a:ext>
            </a:extLst>
          </p:cNvPr>
          <p:cNvGrpSpPr/>
          <p:nvPr/>
        </p:nvGrpSpPr>
        <p:grpSpPr>
          <a:xfrm>
            <a:off x="6568170" y="1402374"/>
            <a:ext cx="3953256" cy="2418150"/>
            <a:chOff x="6400799" y="1558130"/>
            <a:chExt cx="3953256" cy="2418150"/>
          </a:xfrm>
        </p:grpSpPr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7E654A36-CE64-41CD-B48F-081C19274C1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726"/>
            <a:stretch/>
          </p:blipFill>
          <p:spPr bwMode="auto">
            <a:xfrm>
              <a:off x="6400799" y="2019432"/>
              <a:ext cx="3953256" cy="1956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10FEB9A-C90C-4B04-BF45-BEDA787F3799}"/>
                </a:ext>
              </a:extLst>
            </p:cNvPr>
            <p:cNvSpPr/>
            <p:nvPr/>
          </p:nvSpPr>
          <p:spPr>
            <a:xfrm>
              <a:off x="7127842" y="1558130"/>
              <a:ext cx="272186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&lt;1</a:t>
              </a:r>
              <a:r>
                <a:rPr lang="ko-KR" altLang="en-US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인 가구 수 전망</a:t>
              </a:r>
              <a:r>
                <a:rPr lang="en-US" altLang="ko-KR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&gt;</a:t>
              </a:r>
              <a:endParaRPr lang="ko-KR" altLang="en-US" sz="1600" dirty="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0FCF9E7-21C2-4AD9-B466-7EA15685716D}"/>
              </a:ext>
            </a:extLst>
          </p:cNvPr>
          <p:cNvGrpSpPr/>
          <p:nvPr/>
        </p:nvGrpSpPr>
        <p:grpSpPr>
          <a:xfrm>
            <a:off x="6568170" y="4033180"/>
            <a:ext cx="3910771" cy="2566210"/>
            <a:chOff x="6443283" y="4120866"/>
            <a:chExt cx="3910771" cy="2566210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3C4A693C-14D4-491D-88C6-DCB7E80722B9}"/>
                </a:ext>
              </a:extLst>
            </p:cNvPr>
            <p:cNvGrpSpPr/>
            <p:nvPr/>
          </p:nvGrpSpPr>
          <p:grpSpPr>
            <a:xfrm>
              <a:off x="6443283" y="4224528"/>
              <a:ext cx="3910771" cy="2462548"/>
              <a:chOff x="6443283" y="4224528"/>
              <a:chExt cx="3910771" cy="2462548"/>
            </a:xfrm>
          </p:grpSpPr>
          <p:pic>
            <p:nvPicPr>
              <p:cNvPr id="5124" name="Picture 4" descr="https://lh4.googleusercontent.com/6Z_XYxhuz98swNJpaRzRpMGwIp4IoU31DmsinJH0IB1WBmd7l-ioOs3O0FbYhSS3HmMC1FUkO_8sfEnudjON1LSxEZJhvp955DS5mmhIi2WjDtYkY3LjDW9mS7LNU6t1ntKELIuEr2s">
                <a:extLst>
                  <a:ext uri="{FF2B5EF4-FFF2-40B4-BE49-F238E27FC236}">
                    <a16:creationId xmlns:a16="http://schemas.microsoft.com/office/drawing/2014/main" id="{89D4D0CC-9964-4EA4-B61C-E3463358C91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04" t="13235" r="8482"/>
              <a:stretch/>
            </p:blipFill>
            <p:spPr bwMode="auto">
              <a:xfrm>
                <a:off x="6443283" y="4297680"/>
                <a:ext cx="3910771" cy="238939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6F81D39-1890-41B5-854B-F27C81F22725}"/>
                  </a:ext>
                </a:extLst>
              </p:cNvPr>
              <p:cNvSpPr/>
              <p:nvPr/>
            </p:nvSpPr>
            <p:spPr>
              <a:xfrm>
                <a:off x="8650224" y="4224528"/>
                <a:ext cx="1627632" cy="5029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E6978B0-5598-4AEC-A1C4-54F220373E6F}"/>
                </a:ext>
              </a:extLst>
            </p:cNvPr>
            <p:cNvSpPr/>
            <p:nvPr/>
          </p:nvSpPr>
          <p:spPr>
            <a:xfrm>
              <a:off x="7110983" y="4120866"/>
              <a:ext cx="272186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&lt;</a:t>
              </a:r>
              <a:r>
                <a:rPr lang="ko-KR" altLang="en-US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간편식 선호 이유</a:t>
              </a:r>
              <a:r>
                <a:rPr lang="en-US" altLang="ko-KR" sz="1600" dirty="0">
                  <a:solidFill>
                    <a:srgbClr val="000000"/>
                  </a:solidFill>
                  <a:latin typeface="Arial" panose="020B0604020202020204" pitchFamily="34" charset="0"/>
                </a:rPr>
                <a:t>&gt;</a:t>
              </a:r>
              <a:endParaRPr lang="ko-KR" altLang="en-US" sz="1600" dirty="0"/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9EF40C5-B34F-42B4-9D2D-B457B8794CFB}"/>
              </a:ext>
            </a:extLst>
          </p:cNvPr>
          <p:cNvSpPr/>
          <p:nvPr/>
        </p:nvSpPr>
        <p:spPr>
          <a:xfrm flipH="1">
            <a:off x="460914" y="894289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AC0FBF9-BAB5-41BE-BA21-8A190D42C780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추진현황 및 개선기회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1101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77A335-C534-426E-9C40-BE77112E0B36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과제 수행 목표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1276907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atin typeface="+mn-ea"/>
                <a:sym typeface="Wingdings" panose="05000000000000000000" pitchFamily="2" charset="2"/>
              </a:rPr>
              <a:t>고객의 특성을 반영한 물품 추천 및 물류 서비스 개선을 통하여 영업 이익률 향상</a:t>
            </a:r>
            <a:endParaRPr lang="en-US" altLang="ko-KR" b="1" dirty="0">
              <a:latin typeface="+mn-ea"/>
              <a:sym typeface="Wingdings" panose="05000000000000000000" pitchFamily="2" charset="2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577880A-9A62-48F9-B090-8EE5997F7C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43819"/>
              </p:ext>
            </p:extLst>
          </p:nvPr>
        </p:nvGraphicFramePr>
        <p:xfrm>
          <a:off x="1472004" y="3222246"/>
          <a:ext cx="9265922" cy="14992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87652">
                  <a:extLst>
                    <a:ext uri="{9D8B030D-6E8A-4147-A177-3AD203B41FA5}">
                      <a16:colId xmlns:a16="http://schemas.microsoft.com/office/drawing/2014/main" val="4072466094"/>
                    </a:ext>
                  </a:extLst>
                </a:gridCol>
                <a:gridCol w="1055654">
                  <a:extLst>
                    <a:ext uri="{9D8B030D-6E8A-4147-A177-3AD203B41FA5}">
                      <a16:colId xmlns:a16="http://schemas.microsoft.com/office/drawing/2014/main" val="1658928362"/>
                    </a:ext>
                  </a:extLst>
                </a:gridCol>
                <a:gridCol w="1055654">
                  <a:extLst>
                    <a:ext uri="{9D8B030D-6E8A-4147-A177-3AD203B41FA5}">
                      <a16:colId xmlns:a16="http://schemas.microsoft.com/office/drawing/2014/main" val="2789339846"/>
                    </a:ext>
                  </a:extLst>
                </a:gridCol>
                <a:gridCol w="1055654">
                  <a:extLst>
                    <a:ext uri="{9D8B030D-6E8A-4147-A177-3AD203B41FA5}">
                      <a16:colId xmlns:a16="http://schemas.microsoft.com/office/drawing/2014/main" val="2374429593"/>
                    </a:ext>
                  </a:extLst>
                </a:gridCol>
                <a:gridCol w="1055654">
                  <a:extLst>
                    <a:ext uri="{9D8B030D-6E8A-4147-A177-3AD203B41FA5}">
                      <a16:colId xmlns:a16="http://schemas.microsoft.com/office/drawing/2014/main" val="3689471375"/>
                    </a:ext>
                  </a:extLst>
                </a:gridCol>
                <a:gridCol w="1055654">
                  <a:extLst>
                    <a:ext uri="{9D8B030D-6E8A-4147-A177-3AD203B41FA5}">
                      <a16:colId xmlns:a16="http://schemas.microsoft.com/office/drawing/2014/main" val="1244012107"/>
                    </a:ext>
                  </a:extLst>
                </a:gridCol>
              </a:tblGrid>
              <a:tr h="3748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측정지표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가중치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현수준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목표수준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4231574"/>
                  </a:ext>
                </a:extLst>
              </a:tr>
              <a:tr h="3748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‘20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‘21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‘22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855243"/>
                  </a:ext>
                </a:extLst>
              </a:tr>
              <a:tr h="3748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신규고객 유입 수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75%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913644"/>
                  </a:ext>
                </a:extLst>
              </a:tr>
              <a:tr h="3748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배송일 수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25%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6.2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068522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A6ABDF2-F449-44D2-8B41-D17BCCCC0755}"/>
              </a:ext>
            </a:extLst>
          </p:cNvPr>
          <p:cNvSpPr txBox="1"/>
          <p:nvPr/>
        </p:nvSpPr>
        <p:spPr>
          <a:xfrm>
            <a:off x="1460727" y="2822732"/>
            <a:ext cx="4246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KPI(Key Performance Indicator)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477A335-C534-426E-9C40-BE77112E0B36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과제 수행 목표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114D8F-E02E-47D1-B5C9-FAB74CB3DBDB}"/>
              </a:ext>
            </a:extLst>
          </p:cNvPr>
          <p:cNvSpPr txBox="1"/>
          <p:nvPr/>
        </p:nvSpPr>
        <p:spPr>
          <a:xfrm>
            <a:off x="1472004" y="4756239"/>
            <a:ext cx="9265920" cy="793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※ </a:t>
            </a:r>
            <a:r>
              <a:rPr lang="ko-KR" altLang="en-US" sz="1600" dirty="0">
                <a:latin typeface="+mn-ea"/>
              </a:rPr>
              <a:t>신규고객 유입 수 </a:t>
            </a:r>
            <a:r>
              <a:rPr lang="en-US" altLang="ko-KR" sz="1600" dirty="0">
                <a:latin typeface="+mn-ea"/>
              </a:rPr>
              <a:t>= </a:t>
            </a:r>
            <a:r>
              <a:rPr lang="ko-KR" altLang="en-US" sz="1600" dirty="0">
                <a:latin typeface="+mn-ea"/>
              </a:rPr>
              <a:t>당해 년도 신입 회원 수 </a:t>
            </a:r>
            <a:r>
              <a:rPr lang="en-US" altLang="ko-KR" sz="1600" dirty="0">
                <a:latin typeface="+mn-ea"/>
              </a:rPr>
              <a:t>- </a:t>
            </a:r>
            <a:r>
              <a:rPr lang="ko-KR" altLang="en-US" sz="1600" dirty="0">
                <a:latin typeface="+mn-ea"/>
              </a:rPr>
              <a:t>전년도 신입 회원 수</a:t>
            </a:r>
            <a:endParaRPr lang="en-US" altLang="ko-KR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※ </a:t>
            </a:r>
            <a:r>
              <a:rPr lang="ko-KR" altLang="en-US" sz="1600" dirty="0">
                <a:latin typeface="+mn-ea"/>
              </a:rPr>
              <a:t>배송일 수 </a:t>
            </a:r>
            <a:r>
              <a:rPr lang="en-US" altLang="ko-KR" sz="1600" dirty="0">
                <a:latin typeface="+mn-ea"/>
              </a:rPr>
              <a:t>= </a:t>
            </a:r>
            <a:r>
              <a:rPr lang="ko-KR" altLang="en-US" sz="1600" dirty="0">
                <a:latin typeface="+mn-ea"/>
              </a:rPr>
              <a:t>배송수령일 </a:t>
            </a:r>
            <a:r>
              <a:rPr lang="en-US" altLang="ko-KR" sz="1600" dirty="0">
                <a:latin typeface="+mn-ea"/>
              </a:rPr>
              <a:t>- </a:t>
            </a:r>
            <a:r>
              <a:rPr lang="ko-KR" altLang="en-US" sz="1600" dirty="0">
                <a:latin typeface="+mn-ea"/>
              </a:rPr>
              <a:t>결제 완료 시점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현수준 대비 </a:t>
            </a:r>
            <a:r>
              <a:rPr lang="en-US" altLang="ko-KR" sz="1600" dirty="0">
                <a:latin typeface="+mn-ea"/>
              </a:rPr>
              <a:t>50% </a:t>
            </a:r>
            <a:r>
              <a:rPr lang="ko-KR" altLang="en-US" sz="1600" dirty="0">
                <a:latin typeface="+mn-ea"/>
              </a:rPr>
              <a:t>감축 목표</a:t>
            </a:r>
            <a:r>
              <a:rPr lang="en-US" altLang="ko-KR" sz="1600" dirty="0">
                <a:latin typeface="+mn-ea"/>
              </a:rPr>
              <a:t>)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256F1AB-3010-40D7-877A-3A0C48B5AF2D}"/>
              </a:ext>
            </a:extLst>
          </p:cNvPr>
          <p:cNvSpPr/>
          <p:nvPr/>
        </p:nvSpPr>
        <p:spPr>
          <a:xfrm>
            <a:off x="3394953" y="1652535"/>
            <a:ext cx="87970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+mn-ea"/>
                <a:sym typeface="Wingdings" panose="05000000000000000000" pitchFamily="2" charset="2"/>
              </a:rPr>
              <a:t>- </a:t>
            </a:r>
            <a:r>
              <a:rPr lang="ko-KR" altLang="en-US" b="1" dirty="0">
                <a:latin typeface="+mn-ea"/>
                <a:sym typeface="Wingdings" panose="05000000000000000000" pitchFamily="2" charset="2"/>
              </a:rPr>
              <a:t>신규고객 유치를 통한 영업 이익률 향상</a:t>
            </a:r>
            <a:endParaRPr lang="en-US" altLang="ko-KR" b="1" dirty="0">
              <a:solidFill>
                <a:schemeClr val="accent2">
                  <a:lumMod val="75000"/>
                </a:schemeClr>
              </a:solidFill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448C554-AA06-4575-9AF6-379665FAA870}"/>
              </a:ext>
            </a:extLst>
          </p:cNvPr>
          <p:cNvSpPr/>
          <p:nvPr/>
        </p:nvSpPr>
        <p:spPr>
          <a:xfrm>
            <a:off x="3394951" y="1965939"/>
            <a:ext cx="8797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+mn-ea"/>
                <a:sym typeface="Wingdings" panose="05000000000000000000" pitchFamily="2" charset="2"/>
              </a:rPr>
              <a:t>- </a:t>
            </a:r>
            <a:r>
              <a:rPr lang="ko-KR" altLang="en-US" b="1" dirty="0">
                <a:latin typeface="+mn-ea"/>
                <a:sym typeface="Wingdings" panose="05000000000000000000" pitchFamily="2" charset="2"/>
              </a:rPr>
              <a:t>통합형 물류서비스 구축을 통한 영업 이익률 향상</a:t>
            </a:r>
            <a:endParaRPr lang="en-US" altLang="ko-KR" b="1" dirty="0">
              <a:solidFill>
                <a:schemeClr val="accent2">
                  <a:lumMod val="75000"/>
                </a:schemeClr>
              </a:solidFill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12835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B2F1B83-50DF-4367-B508-A15FE08C44FB}"/>
              </a:ext>
            </a:extLst>
          </p:cNvPr>
          <p:cNvSpPr txBox="1"/>
          <p:nvPr/>
        </p:nvSpPr>
        <p:spPr>
          <a:xfrm>
            <a:off x="314965" y="887241"/>
            <a:ext cx="1223806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1600" b="1" dirty="0"/>
              <a:t>당사의 산업군이 직면한 현행 과제들에 대한 잠재원인을 중요도와 분석가능성 측면에서 우선 순위화 하여 </a:t>
            </a:r>
            <a:r>
              <a:rPr lang="ko-KR" altLang="en-US" sz="1600" b="1" dirty="0">
                <a:solidFill>
                  <a:srgbClr val="CA6F06"/>
                </a:solidFill>
              </a:rPr>
              <a:t>잠재원인 </a:t>
            </a:r>
            <a:r>
              <a:rPr lang="en-US" altLang="ko-KR" sz="1600" b="1" dirty="0">
                <a:solidFill>
                  <a:srgbClr val="CA6F06"/>
                </a:solidFill>
              </a:rPr>
              <a:t>6</a:t>
            </a:r>
            <a:r>
              <a:rPr lang="ko-KR" altLang="en-US" sz="1600" b="1" dirty="0">
                <a:solidFill>
                  <a:srgbClr val="CA6F06"/>
                </a:solidFill>
              </a:rPr>
              <a:t>건 선정</a:t>
            </a:r>
            <a:endParaRPr lang="en-US" altLang="ko-KR" sz="1600" b="1" dirty="0">
              <a:solidFill>
                <a:srgbClr val="CA6F06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ko-KR" sz="1600" b="1" dirty="0"/>
              <a:t>- </a:t>
            </a:r>
            <a:r>
              <a:rPr lang="ko-KR" altLang="en-US" sz="1600" b="1" dirty="0">
                <a:solidFill>
                  <a:srgbClr val="CA6F06"/>
                </a:solidFill>
              </a:rPr>
              <a:t>선정 </a:t>
            </a:r>
            <a:r>
              <a:rPr lang="en-US" altLang="ko-KR" sz="1600" b="1" dirty="0">
                <a:solidFill>
                  <a:srgbClr val="CA6F06"/>
                </a:solidFill>
              </a:rPr>
              <a:t>: </a:t>
            </a:r>
            <a:r>
              <a:rPr lang="ko-KR" altLang="en-US" sz="1600" b="1" dirty="0">
                <a:solidFill>
                  <a:srgbClr val="CA6F06"/>
                </a:solidFill>
              </a:rPr>
              <a:t>낮은 진입 장벽</a:t>
            </a:r>
            <a:r>
              <a:rPr lang="en-US" altLang="ko-KR" sz="1600" b="1" dirty="0">
                <a:solidFill>
                  <a:srgbClr val="CA6F06"/>
                </a:solidFill>
              </a:rPr>
              <a:t>, </a:t>
            </a:r>
            <a:r>
              <a:rPr lang="ko-KR" altLang="en-US" sz="1600" b="1" dirty="0">
                <a:solidFill>
                  <a:srgbClr val="CA6F06"/>
                </a:solidFill>
              </a:rPr>
              <a:t>코로나</a:t>
            </a:r>
            <a:r>
              <a:rPr lang="en-US" altLang="ko-KR" sz="1600" b="1" dirty="0">
                <a:solidFill>
                  <a:srgbClr val="CA6F06"/>
                </a:solidFill>
              </a:rPr>
              <a:t>, 1</a:t>
            </a:r>
            <a:r>
              <a:rPr lang="ko-KR" altLang="en-US" sz="1600" b="1" dirty="0">
                <a:solidFill>
                  <a:srgbClr val="CA6F06"/>
                </a:solidFill>
              </a:rPr>
              <a:t>인 가구수 증가</a:t>
            </a:r>
            <a:r>
              <a:rPr lang="en-US" altLang="ko-KR" sz="1600" b="1" dirty="0">
                <a:solidFill>
                  <a:srgbClr val="CA6F06"/>
                </a:solidFill>
              </a:rPr>
              <a:t>, </a:t>
            </a:r>
            <a:r>
              <a:rPr lang="ko-KR" altLang="en-US" sz="1600" b="1" dirty="0">
                <a:solidFill>
                  <a:srgbClr val="CA6F06"/>
                </a:solidFill>
              </a:rPr>
              <a:t>바쁜 현대 사회</a:t>
            </a:r>
            <a:r>
              <a:rPr lang="en-US" altLang="ko-KR" sz="1600" b="1" dirty="0">
                <a:solidFill>
                  <a:srgbClr val="CA6F06"/>
                </a:solidFill>
              </a:rPr>
              <a:t>, </a:t>
            </a:r>
            <a:r>
              <a:rPr lang="ko-KR" altLang="en-US" sz="1600" b="1" dirty="0">
                <a:solidFill>
                  <a:srgbClr val="CA6F06"/>
                </a:solidFill>
              </a:rPr>
              <a:t>정부 규제</a:t>
            </a:r>
            <a:r>
              <a:rPr lang="en-US" altLang="ko-KR" sz="1600" b="1" dirty="0">
                <a:solidFill>
                  <a:srgbClr val="CA6F06"/>
                </a:solidFill>
              </a:rPr>
              <a:t>, </a:t>
            </a:r>
            <a:r>
              <a:rPr lang="ko-KR" altLang="en-US" sz="1600" b="1" dirty="0">
                <a:solidFill>
                  <a:srgbClr val="CA6F06"/>
                </a:solidFill>
              </a:rPr>
              <a:t>친환경 소비</a:t>
            </a:r>
            <a:r>
              <a:rPr lang="en-US" altLang="ko-KR" sz="1600" b="1" dirty="0">
                <a:solidFill>
                  <a:srgbClr val="CA6F06"/>
                </a:solidFill>
              </a:rPr>
              <a:t> </a:t>
            </a:r>
            <a:endParaRPr lang="ko-KR" altLang="en-US" sz="1600" b="1" dirty="0">
              <a:solidFill>
                <a:srgbClr val="CA6F06"/>
              </a:solidFill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83DB36D-2EF2-4082-9671-8786341181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662688"/>
              </p:ext>
            </p:extLst>
          </p:nvPr>
        </p:nvGraphicFramePr>
        <p:xfrm>
          <a:off x="1818640" y="1911749"/>
          <a:ext cx="8087360" cy="4378240"/>
        </p:xfrm>
        <a:graphic>
          <a:graphicData uri="http://schemas.openxmlformats.org/drawingml/2006/table">
            <a:tbl>
              <a:tblPr/>
              <a:tblGrid>
                <a:gridCol w="1617472">
                  <a:extLst>
                    <a:ext uri="{9D8B030D-6E8A-4147-A177-3AD203B41FA5}">
                      <a16:colId xmlns:a16="http://schemas.microsoft.com/office/drawing/2014/main" val="3381866600"/>
                    </a:ext>
                  </a:extLst>
                </a:gridCol>
                <a:gridCol w="1617472">
                  <a:extLst>
                    <a:ext uri="{9D8B030D-6E8A-4147-A177-3AD203B41FA5}">
                      <a16:colId xmlns:a16="http://schemas.microsoft.com/office/drawing/2014/main" val="1206035534"/>
                    </a:ext>
                  </a:extLst>
                </a:gridCol>
                <a:gridCol w="1617472">
                  <a:extLst>
                    <a:ext uri="{9D8B030D-6E8A-4147-A177-3AD203B41FA5}">
                      <a16:colId xmlns:a16="http://schemas.microsoft.com/office/drawing/2014/main" val="3404523594"/>
                    </a:ext>
                  </a:extLst>
                </a:gridCol>
                <a:gridCol w="1617472">
                  <a:extLst>
                    <a:ext uri="{9D8B030D-6E8A-4147-A177-3AD203B41FA5}">
                      <a16:colId xmlns:a16="http://schemas.microsoft.com/office/drawing/2014/main" val="1976488335"/>
                    </a:ext>
                  </a:extLst>
                </a:gridCol>
                <a:gridCol w="1617472">
                  <a:extLst>
                    <a:ext uri="{9D8B030D-6E8A-4147-A177-3AD203B41FA5}">
                      <a16:colId xmlns:a16="http://schemas.microsoft.com/office/drawing/2014/main" val="1910393951"/>
                    </a:ext>
                  </a:extLst>
                </a:gridCol>
              </a:tblGrid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잠재원인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중요도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분석가능성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합계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선정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99648649"/>
                  </a:ext>
                </a:extLst>
              </a:tr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낮은 진입 장벽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</a:t>
                      </a:r>
                      <a:endParaRPr lang="en-US" sz="1500" b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6641261"/>
                  </a:ext>
                </a:extLst>
              </a:tr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코로나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</a:t>
                      </a:r>
                      <a:endParaRPr lang="en-US" sz="1500" b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4603797"/>
                  </a:ext>
                </a:extLst>
              </a:tr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인 가구수 증가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</a:t>
                      </a:r>
                      <a:endParaRPr lang="en-US" sz="1500" b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3922468"/>
                  </a:ext>
                </a:extLst>
              </a:tr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바쁜 현대 사회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</a:t>
                      </a:r>
                      <a:endParaRPr lang="en-US" sz="1500" b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2297557"/>
                  </a:ext>
                </a:extLst>
              </a:tr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검수 소홀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5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X</a:t>
                      </a:r>
                      <a:endParaRPr lang="ko-KR" altLang="en-US" sz="15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7670447"/>
                  </a:ext>
                </a:extLst>
              </a:tr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납품 업체 부주의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5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X</a:t>
                      </a:r>
                      <a:endParaRPr lang="ko-KR" altLang="en-US" sz="15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9699219"/>
                  </a:ext>
                </a:extLst>
              </a:tr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정부 규제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</a:t>
                      </a:r>
                      <a:endParaRPr lang="en-US" sz="1500" b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7687015"/>
                  </a:ext>
                </a:extLst>
              </a:tr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친환경 소비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</a:t>
                      </a:r>
                      <a:endParaRPr lang="ko-KR" altLang="en-US" sz="1500" dirty="0">
                        <a:effectLst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</a:t>
                      </a:r>
                      <a:endParaRPr lang="en-US" sz="1500" b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48950950"/>
                  </a:ext>
                </a:extLst>
              </a:tr>
              <a:tr h="437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dirty="0">
                          <a:effectLst/>
                        </a:rPr>
                        <a:t>빠른 배송 트렌드</a:t>
                      </a: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ko-KR" altLang="en-US" sz="15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ko-KR" altLang="en-US" sz="15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</a:t>
                      </a:r>
                      <a:endParaRPr lang="en-US" altLang="ko-KR" sz="1500" b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74424" marR="74424" marT="74424" marB="74424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6525454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39466F41-E004-449A-97E8-B3541C2B93B6}"/>
              </a:ext>
            </a:extLst>
          </p:cNvPr>
          <p:cNvSpPr/>
          <p:nvPr/>
        </p:nvSpPr>
        <p:spPr>
          <a:xfrm>
            <a:off x="3810000" y="160397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ko-KR" sz="1400" dirty="0">
                <a:solidFill>
                  <a:srgbClr val="000000"/>
                </a:solidFill>
                <a:latin typeface="+mn-ea"/>
              </a:rPr>
              <a:t>[</a:t>
            </a:r>
            <a:r>
              <a:rPr lang="ko-KR" altLang="en-US" sz="1400" dirty="0">
                <a:solidFill>
                  <a:srgbClr val="000000"/>
                </a:solidFill>
                <a:latin typeface="+mn-ea"/>
              </a:rPr>
              <a:t> </a:t>
            </a:r>
            <a:r>
              <a:rPr lang="en-US" altLang="ko-KR" sz="1400" dirty="0">
                <a:solidFill>
                  <a:srgbClr val="000000"/>
                </a:solidFill>
                <a:latin typeface="+mn-ea"/>
              </a:rPr>
              <a:t>9</a:t>
            </a:r>
            <a:r>
              <a:rPr lang="ko-KR" altLang="en-US" sz="1400" dirty="0">
                <a:solidFill>
                  <a:srgbClr val="000000"/>
                </a:solidFill>
                <a:latin typeface="+mn-ea"/>
              </a:rPr>
              <a:t>점 척도 </a:t>
            </a:r>
            <a:r>
              <a:rPr lang="en-US" altLang="ko-KR" sz="1400" dirty="0">
                <a:solidFill>
                  <a:srgbClr val="000000"/>
                </a:solidFill>
                <a:latin typeface="+mn-ea"/>
              </a:rPr>
              <a:t>: 1(</a:t>
            </a:r>
            <a:r>
              <a:rPr lang="ko-KR" altLang="en-US" sz="1400" dirty="0">
                <a:solidFill>
                  <a:srgbClr val="000000"/>
                </a:solidFill>
                <a:latin typeface="+mn-ea"/>
              </a:rPr>
              <a:t>약</a:t>
            </a:r>
            <a:r>
              <a:rPr lang="en-US" altLang="ko-KR" sz="1400" dirty="0">
                <a:solidFill>
                  <a:srgbClr val="000000"/>
                </a:solidFill>
                <a:latin typeface="+mn-ea"/>
              </a:rPr>
              <a:t>), 3(</a:t>
            </a:r>
            <a:r>
              <a:rPr lang="ko-KR" altLang="en-US" sz="1400" dirty="0">
                <a:solidFill>
                  <a:srgbClr val="000000"/>
                </a:solidFill>
                <a:latin typeface="+mn-ea"/>
              </a:rPr>
              <a:t>중</a:t>
            </a:r>
            <a:r>
              <a:rPr lang="en-US" altLang="ko-KR" sz="1400" dirty="0">
                <a:solidFill>
                  <a:srgbClr val="000000"/>
                </a:solidFill>
                <a:latin typeface="+mn-ea"/>
              </a:rPr>
              <a:t>), 9(</a:t>
            </a:r>
            <a:r>
              <a:rPr lang="ko-KR" altLang="en-US" sz="1400" dirty="0">
                <a:solidFill>
                  <a:srgbClr val="000000"/>
                </a:solidFill>
                <a:latin typeface="+mn-ea"/>
              </a:rPr>
              <a:t>대</a:t>
            </a:r>
            <a:r>
              <a:rPr lang="en-US" altLang="ko-KR" sz="1400" dirty="0">
                <a:solidFill>
                  <a:srgbClr val="000000"/>
                </a:solidFill>
                <a:latin typeface="+mn-ea"/>
              </a:rPr>
              <a:t>) ]</a:t>
            </a:r>
            <a:endParaRPr lang="ko-KR" altLang="en-US" sz="1400" dirty="0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B19E7D9-0AA1-479D-A5E7-6F5D8DFBC72D}"/>
              </a:ext>
            </a:extLst>
          </p:cNvPr>
          <p:cNvSpPr/>
          <p:nvPr/>
        </p:nvSpPr>
        <p:spPr>
          <a:xfrm>
            <a:off x="0" y="42046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+mn-ea"/>
                <a:sym typeface="Wingdings" panose="05000000000000000000" pitchFamily="2" charset="2"/>
              </a:rPr>
              <a:t>  </a:t>
            </a:r>
            <a:r>
              <a:rPr lang="ko-KR" altLang="en-US" sz="2000" b="1" dirty="0">
                <a:latin typeface="+mn-ea"/>
                <a:sym typeface="Wingdings" panose="05000000000000000000" pitchFamily="2" charset="2"/>
              </a:rPr>
              <a:t>잠재원인 도출</a:t>
            </a:r>
            <a:endParaRPr lang="en-US" altLang="ko-KR" sz="2400" b="1" dirty="0"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5D19EF7-1161-4400-85A9-1B7B55FF1BAB}"/>
              </a:ext>
            </a:extLst>
          </p:cNvPr>
          <p:cNvSpPr/>
          <p:nvPr/>
        </p:nvSpPr>
        <p:spPr>
          <a:xfrm flipH="1">
            <a:off x="208085" y="905171"/>
            <a:ext cx="106880" cy="2679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9498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03_혁신포스코1.0_속지.jpg">
            <a:extLst>
              <a:ext uri="{FF2B5EF4-FFF2-40B4-BE49-F238E27FC236}">
                <a16:creationId xmlns:a16="http://schemas.microsoft.com/office/drawing/2014/main" id="{D5C0039C-9F04-4E16-97C3-BBA7102411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584"/>
            <a:ext cx="12192000" cy="6858000"/>
          </a:xfrm>
          <a:prstGeom prst="snip1Rect">
            <a:avLst>
              <a:gd name="adj" fmla="val 32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040010E-6156-4CFB-ADD5-FE0CD17FE7CB}"/>
              </a:ext>
            </a:extLst>
          </p:cNvPr>
          <p:cNvSpPr/>
          <p:nvPr/>
        </p:nvSpPr>
        <p:spPr>
          <a:xfrm>
            <a:off x="0" y="2060294"/>
            <a:ext cx="12192000" cy="2244706"/>
          </a:xfrm>
          <a:prstGeom prst="rect">
            <a:avLst/>
          </a:prstGeom>
          <a:solidFill>
            <a:srgbClr val="FCF7E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CF7D03B-8D38-43F8-9D89-82BDD9438A8F}"/>
              </a:ext>
            </a:extLst>
          </p:cNvPr>
          <p:cNvSpPr/>
          <p:nvPr/>
        </p:nvSpPr>
        <p:spPr>
          <a:xfrm>
            <a:off x="0" y="2395959"/>
            <a:ext cx="12192000" cy="1573376"/>
          </a:xfrm>
          <a:prstGeom prst="rect">
            <a:avLst/>
          </a:prstGeom>
          <a:solidFill>
            <a:srgbClr val="F8EE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678B-C9C8-4705-A666-6DE701D5A0CD}"/>
              </a:ext>
            </a:extLst>
          </p:cNvPr>
          <p:cNvSpPr txBox="1"/>
          <p:nvPr/>
        </p:nvSpPr>
        <p:spPr>
          <a:xfrm>
            <a:off x="3596936" y="2598027"/>
            <a:ext cx="49981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변수 정의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05A43EE-634B-4A05-B84D-AB4D7864D29D}"/>
              </a:ext>
            </a:extLst>
          </p:cNvPr>
          <p:cNvSpPr/>
          <p:nvPr/>
        </p:nvSpPr>
        <p:spPr>
          <a:xfrm>
            <a:off x="9438640" y="0"/>
            <a:ext cx="2753360" cy="174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4327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사용자 지정 2">
      <a:majorFont>
        <a:latin typeface="Times New Roman"/>
        <a:ea typeface="나눔스퀘어 Bold"/>
        <a:cs typeface=""/>
      </a:majorFont>
      <a:minorFont>
        <a:latin typeface="Times New Roman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B071F7C07BF9A42863CE55E6048EA1A" ma:contentTypeVersion="9" ma:contentTypeDescription="새 문서를 만듭니다." ma:contentTypeScope="" ma:versionID="524b860d8b32aafccef3e4b72a521539">
  <xsd:schema xmlns:xsd="http://www.w3.org/2001/XMLSchema" xmlns:xs="http://www.w3.org/2001/XMLSchema" xmlns:p="http://schemas.microsoft.com/office/2006/metadata/properties" xmlns:ns2="8a67d8b9-584c-403f-a1d8-6b67e6acb986" targetNamespace="http://schemas.microsoft.com/office/2006/metadata/properties" ma:root="true" ma:fieldsID="ae4dacb1870fce715dc4b157cf2507ae" ns2:_="">
    <xsd:import namespace="8a67d8b9-584c-403f-a1d8-6b67e6acb9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67d8b9-584c-403f-a1d8-6b67e6acb9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4DA14E1-5EE5-492B-9913-8C0EC875A6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67d8b9-584c-403f-a1d8-6b67e6acb9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6AAFC7-2D42-40CF-9BF1-8D3E654AC3B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C6AA87-899D-4B88-BAF7-E7AE016A1793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8a67d8b9-584c-403f-a1d8-6b67e6acb986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4654</TotalTime>
  <Words>3948</Words>
  <Application>Microsoft Office PowerPoint</Application>
  <PresentationFormat>와이드스크린</PresentationFormat>
  <Paragraphs>1005</Paragraphs>
  <Slides>37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8" baseType="lpstr">
      <vt:lpstr>나눔스퀘어</vt:lpstr>
      <vt:lpstr>나눔스퀘어 Bold</vt:lpstr>
      <vt:lpstr>나눔스퀘어 Light</vt:lpstr>
      <vt:lpstr>나눔스퀘어_ac Bold</vt:lpstr>
      <vt:lpstr>맑은 고딕</vt:lpstr>
      <vt:lpstr>맑은 고딕</vt:lpstr>
      <vt:lpstr>Arial</vt:lpstr>
      <vt:lpstr>Segoe UI</vt:lpstr>
      <vt:lpstr>Times New Roman</vt:lpstr>
      <vt:lpstr>Wingdings</vt:lpstr>
      <vt:lpstr>Office 테마</vt:lpstr>
      <vt:lpstr>고객특성을 고려한 판매전략 수립 및 배송서비스 차별화를 통한 영업이익 증대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포스트 코로나 시대, 포장물품 서비스 차별화로 매출 증대를 해보자!</dc:title>
  <dc:creator>PIAI</dc:creator>
  <cp:lastModifiedBy>k14326</cp:lastModifiedBy>
  <cp:revision>230</cp:revision>
  <dcterms:created xsi:type="dcterms:W3CDTF">2020-07-15T05:30:14Z</dcterms:created>
  <dcterms:modified xsi:type="dcterms:W3CDTF">2020-07-28T09:16:36Z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0x010100BB071F7C07BF9A42863CE55E6048EA1A</vt:lpwstr>
  </property>
</Properties>
</file>

<file path=docProps/thumbnail.jpeg>
</file>